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4316" r:id="rId2"/>
    <p:sldId id="261" r:id="rId3"/>
    <p:sldId id="259" r:id="rId4"/>
    <p:sldId id="263" r:id="rId5"/>
    <p:sldId id="265" r:id="rId6"/>
    <p:sldId id="266" r:id="rId7"/>
    <p:sldId id="267" r:id="rId8"/>
    <p:sldId id="268" r:id="rId9"/>
    <p:sldId id="269" r:id="rId10"/>
    <p:sldId id="270" r:id="rId11"/>
    <p:sldId id="271" r:id="rId12"/>
    <p:sldId id="272" r:id="rId13"/>
    <p:sldId id="273" r:id="rId14"/>
    <p:sldId id="289" r:id="rId15"/>
    <p:sldId id="274" r:id="rId16"/>
    <p:sldId id="275" r:id="rId17"/>
    <p:sldId id="276" r:id="rId18"/>
    <p:sldId id="277" r:id="rId19"/>
    <p:sldId id="279" r:id="rId20"/>
    <p:sldId id="280" r:id="rId21"/>
    <p:sldId id="281" r:id="rId22"/>
    <p:sldId id="282" r:id="rId23"/>
    <p:sldId id="283" r:id="rId24"/>
    <p:sldId id="284" r:id="rId25"/>
    <p:sldId id="285" r:id="rId26"/>
    <p:sldId id="286" r:id="rId27"/>
    <p:sldId id="287" r:id="rId28"/>
    <p:sldId id="288" r:id="rId29"/>
    <p:sldId id="319" r:id="rId30"/>
    <p:sldId id="320" r:id="rId31"/>
    <p:sldId id="290" r:id="rId32"/>
    <p:sldId id="291" r:id="rId33"/>
    <p:sldId id="292" r:id="rId34"/>
    <p:sldId id="293" r:id="rId35"/>
    <p:sldId id="294" r:id="rId36"/>
    <p:sldId id="297" r:id="rId37"/>
    <p:sldId id="299" r:id="rId38"/>
    <p:sldId id="300" r:id="rId39"/>
    <p:sldId id="295" r:id="rId40"/>
    <p:sldId id="296" r:id="rId41"/>
    <p:sldId id="298" r:id="rId42"/>
    <p:sldId id="301" r:id="rId43"/>
    <p:sldId id="302" r:id="rId44"/>
    <p:sldId id="303" r:id="rId45"/>
    <p:sldId id="304" r:id="rId46"/>
    <p:sldId id="305" r:id="rId47"/>
    <p:sldId id="306" r:id="rId48"/>
    <p:sldId id="308" r:id="rId49"/>
    <p:sldId id="307" r:id="rId50"/>
    <p:sldId id="309" r:id="rId51"/>
    <p:sldId id="312" r:id="rId52"/>
    <p:sldId id="311" r:id="rId53"/>
    <p:sldId id="313" r:id="rId54"/>
    <p:sldId id="317" r:id="rId55"/>
    <p:sldId id="314" r:id="rId56"/>
    <p:sldId id="315" r:id="rId57"/>
    <p:sldId id="316" r:id="rId58"/>
    <p:sldId id="318" r:id="rId59"/>
    <p:sldId id="321" r:id="rId60"/>
    <p:sldId id="322" r:id="rId61"/>
    <p:sldId id="323" r:id="rId62"/>
    <p:sldId id="324" r:id="rId63"/>
    <p:sldId id="325" r:id="rId64"/>
    <p:sldId id="326" r:id="rId65"/>
    <p:sldId id="327" r:id="rId66"/>
    <p:sldId id="329" r:id="rId67"/>
    <p:sldId id="330" r:id="rId68"/>
    <p:sldId id="331" r:id="rId69"/>
    <p:sldId id="334" r:id="rId70"/>
    <p:sldId id="332" r:id="rId71"/>
    <p:sldId id="333" r:id="rId72"/>
    <p:sldId id="335" r:id="rId73"/>
    <p:sldId id="336" r:id="rId74"/>
    <p:sldId id="337" r:id="rId75"/>
    <p:sldId id="338" r:id="rId76"/>
    <p:sldId id="257" r:id="rId7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56" d="100"/>
          <a:sy n="156" d="100"/>
        </p:scale>
        <p:origin x="44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15A16C-93B2-4FA9-9241-0A4FAD1C45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02FC739-1174-4981-B9D9-F425E4002C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AB15563-9677-4A27-A6E8-9C22E63CB8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9988DA-0686-40F2-AC3F-70C7E954148C}" type="datetimeFigureOut">
              <a:rPr lang="zh-CN" altLang="en-US" smtClean="0"/>
              <a:t>2023/1/17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FEA0548-D5BC-4DAE-B4E5-F6056FD42E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FB8C147-EA3F-41BE-9574-D3DA99A8EA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5DC24-B528-429B-B650-292CDA4B5C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6983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43687A-4CE6-4DAB-9F3E-FFD2F5153A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2ACAA0A-161F-48FB-BB6D-EE38D7F76B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E4DE916-DC77-4F34-88D4-0919E3FF8E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9988DA-0686-40F2-AC3F-70C7E954148C}" type="datetimeFigureOut">
              <a:rPr lang="zh-CN" altLang="en-US" smtClean="0"/>
              <a:t>2023/1/17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B2BE0B2-9E31-4849-ACF2-6EFCC26B24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A72A666-07AF-4AD8-8A91-0A98241078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5DC24-B528-429B-B650-292CDA4B5C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37077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19DBA181-AFE9-490A-A3EE-EC083B3FE78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C52B678-91A0-4CC7-B8B9-7F0397E6CE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83BDF1F-6053-447A-A879-E3286F24B4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9988DA-0686-40F2-AC3F-70C7E954148C}" type="datetimeFigureOut">
              <a:rPr lang="zh-CN" altLang="en-US" smtClean="0"/>
              <a:t>2023/1/17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1DEDEE1-2396-401E-A79F-79A9D694E5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7CE4FA1-DE99-4ACE-9092-DC2B23A08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5DC24-B528-429B-B650-292CDA4B5C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82287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EB748F6-E406-49E5-A59F-5FAA6B7662A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57851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3762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>
            <a:extLst>
              <a:ext uri="{FF2B5EF4-FFF2-40B4-BE49-F238E27FC236}">
                <a16:creationId xmlns:a16="http://schemas.microsoft.com/office/drawing/2014/main" id="{575A26B4-14E9-496A-8116-AC2FCB4172D0}"/>
              </a:ext>
            </a:extLst>
          </p:cNvPr>
          <p:cNvGrpSpPr/>
          <p:nvPr userDrawn="1"/>
        </p:nvGrpSpPr>
        <p:grpSpPr>
          <a:xfrm>
            <a:off x="343502" y="5959532"/>
            <a:ext cx="333318" cy="333318"/>
            <a:chOff x="11520099" y="6172200"/>
            <a:chExt cx="333318" cy="333318"/>
          </a:xfrm>
        </p:grpSpPr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64E068CA-0AC8-4A4A-97A9-2F12FFD21C27}"/>
                </a:ext>
              </a:extLst>
            </p:cNvPr>
            <p:cNvSpPr/>
            <p:nvPr/>
          </p:nvSpPr>
          <p:spPr>
            <a:xfrm>
              <a:off x="11520099" y="6172200"/>
              <a:ext cx="333318" cy="333318"/>
            </a:xfrm>
            <a:prstGeom prst="ellips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Arial Black" panose="020B0A04020102020204" pitchFamily="34" charset="0"/>
              </a:endParaRPr>
            </a:p>
          </p:txBody>
        </p:sp>
        <p:sp>
          <p:nvSpPr>
            <p:cNvPr id="17" name="appartments_160217">
              <a:extLst>
                <a:ext uri="{FF2B5EF4-FFF2-40B4-BE49-F238E27FC236}">
                  <a16:creationId xmlns:a16="http://schemas.microsoft.com/office/drawing/2014/main" id="{75ACC79E-4089-46D2-8BA9-7CA7F0C657FC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567497" y="6203086"/>
              <a:ext cx="238522" cy="238208"/>
            </a:xfrm>
            <a:custGeom>
              <a:avLst/>
              <a:gdLst>
                <a:gd name="connsiteX0" fmla="*/ 86413 w 591547"/>
                <a:gd name="connsiteY0" fmla="*/ 515758 h 590770"/>
                <a:gd name="connsiteX1" fmla="*/ 171919 w 591547"/>
                <a:gd name="connsiteY1" fmla="*/ 515758 h 590770"/>
                <a:gd name="connsiteX2" fmla="*/ 171919 w 591547"/>
                <a:gd name="connsiteY2" fmla="*/ 537523 h 590770"/>
                <a:gd name="connsiteX3" fmla="*/ 86413 w 591547"/>
                <a:gd name="connsiteY3" fmla="*/ 537523 h 590770"/>
                <a:gd name="connsiteX4" fmla="*/ 86413 w 591547"/>
                <a:gd name="connsiteY4" fmla="*/ 461733 h 590770"/>
                <a:gd name="connsiteX5" fmla="*/ 171919 w 591547"/>
                <a:gd name="connsiteY5" fmla="*/ 461733 h 590770"/>
                <a:gd name="connsiteX6" fmla="*/ 171919 w 591547"/>
                <a:gd name="connsiteY6" fmla="*/ 483498 h 590770"/>
                <a:gd name="connsiteX7" fmla="*/ 86413 w 591547"/>
                <a:gd name="connsiteY7" fmla="*/ 483498 h 590770"/>
                <a:gd name="connsiteX8" fmla="*/ 86413 w 591547"/>
                <a:gd name="connsiteY8" fmla="*/ 408616 h 590770"/>
                <a:gd name="connsiteX9" fmla="*/ 171919 w 591547"/>
                <a:gd name="connsiteY9" fmla="*/ 408616 h 590770"/>
                <a:gd name="connsiteX10" fmla="*/ 171919 w 591547"/>
                <a:gd name="connsiteY10" fmla="*/ 429474 h 590770"/>
                <a:gd name="connsiteX11" fmla="*/ 86413 w 591547"/>
                <a:gd name="connsiteY11" fmla="*/ 429474 h 590770"/>
                <a:gd name="connsiteX12" fmla="*/ 204177 w 591547"/>
                <a:gd name="connsiteY12" fmla="*/ 357041 h 590770"/>
                <a:gd name="connsiteX13" fmla="*/ 204177 w 591547"/>
                <a:gd name="connsiteY13" fmla="*/ 569815 h 590770"/>
                <a:gd name="connsiteX14" fmla="*/ 333300 w 591547"/>
                <a:gd name="connsiteY14" fmla="*/ 569815 h 590770"/>
                <a:gd name="connsiteX15" fmla="*/ 333300 w 591547"/>
                <a:gd name="connsiteY15" fmla="*/ 382026 h 590770"/>
                <a:gd name="connsiteX16" fmla="*/ 183194 w 591547"/>
                <a:gd name="connsiteY16" fmla="*/ 357041 h 590770"/>
                <a:gd name="connsiteX17" fmla="*/ 75053 w 591547"/>
                <a:gd name="connsiteY17" fmla="*/ 382026 h 590770"/>
                <a:gd name="connsiteX18" fmla="*/ 75053 w 591547"/>
                <a:gd name="connsiteY18" fmla="*/ 569815 h 590770"/>
                <a:gd name="connsiteX19" fmla="*/ 183194 w 591547"/>
                <a:gd name="connsiteY19" fmla="*/ 569815 h 590770"/>
                <a:gd name="connsiteX20" fmla="*/ 247709 w 591547"/>
                <a:gd name="connsiteY20" fmla="*/ 311838 h 590770"/>
                <a:gd name="connsiteX21" fmla="*/ 322851 w 591547"/>
                <a:gd name="connsiteY21" fmla="*/ 311838 h 590770"/>
                <a:gd name="connsiteX22" fmla="*/ 322851 w 591547"/>
                <a:gd name="connsiteY22" fmla="*/ 332826 h 590770"/>
                <a:gd name="connsiteX23" fmla="*/ 247709 w 591547"/>
                <a:gd name="connsiteY23" fmla="*/ 332826 h 590770"/>
                <a:gd name="connsiteX24" fmla="*/ 247709 w 591547"/>
                <a:gd name="connsiteY24" fmla="*/ 257944 h 590770"/>
                <a:gd name="connsiteX25" fmla="*/ 322851 w 591547"/>
                <a:gd name="connsiteY25" fmla="*/ 257944 h 590770"/>
                <a:gd name="connsiteX26" fmla="*/ 322851 w 591547"/>
                <a:gd name="connsiteY26" fmla="*/ 279580 h 590770"/>
                <a:gd name="connsiteX27" fmla="*/ 247709 w 591547"/>
                <a:gd name="connsiteY27" fmla="*/ 279580 h 590770"/>
                <a:gd name="connsiteX28" fmla="*/ 247709 w 591547"/>
                <a:gd name="connsiteY28" fmla="*/ 203919 h 590770"/>
                <a:gd name="connsiteX29" fmla="*/ 322851 w 591547"/>
                <a:gd name="connsiteY29" fmla="*/ 203919 h 590770"/>
                <a:gd name="connsiteX30" fmla="*/ 322851 w 591547"/>
                <a:gd name="connsiteY30" fmla="*/ 225684 h 590770"/>
                <a:gd name="connsiteX31" fmla="*/ 247709 w 591547"/>
                <a:gd name="connsiteY31" fmla="*/ 225684 h 590770"/>
                <a:gd name="connsiteX32" fmla="*/ 247709 w 591547"/>
                <a:gd name="connsiteY32" fmla="*/ 150672 h 590770"/>
                <a:gd name="connsiteX33" fmla="*/ 322851 w 591547"/>
                <a:gd name="connsiteY33" fmla="*/ 150672 h 590770"/>
                <a:gd name="connsiteX34" fmla="*/ 322851 w 591547"/>
                <a:gd name="connsiteY34" fmla="*/ 171660 h 590770"/>
                <a:gd name="connsiteX35" fmla="*/ 247709 w 591547"/>
                <a:gd name="connsiteY35" fmla="*/ 171660 h 590770"/>
                <a:gd name="connsiteX36" fmla="*/ 355090 w 591547"/>
                <a:gd name="connsiteY36" fmla="*/ 102357 h 590770"/>
                <a:gd name="connsiteX37" fmla="*/ 355090 w 591547"/>
                <a:gd name="connsiteY37" fmla="*/ 373160 h 590770"/>
                <a:gd name="connsiteX38" fmla="*/ 355090 w 591547"/>
                <a:gd name="connsiteY38" fmla="*/ 376384 h 590770"/>
                <a:gd name="connsiteX39" fmla="*/ 355090 w 591547"/>
                <a:gd name="connsiteY39" fmla="*/ 569815 h 590770"/>
                <a:gd name="connsiteX40" fmla="*/ 484213 w 591547"/>
                <a:gd name="connsiteY40" fmla="*/ 569815 h 590770"/>
                <a:gd name="connsiteX41" fmla="*/ 484213 w 591547"/>
                <a:gd name="connsiteY41" fmla="*/ 154744 h 590770"/>
                <a:gd name="connsiteX42" fmla="*/ 333300 w 591547"/>
                <a:gd name="connsiteY42" fmla="*/ 99939 h 590770"/>
                <a:gd name="connsiteX43" fmla="*/ 236458 w 591547"/>
                <a:gd name="connsiteY43" fmla="*/ 125730 h 590770"/>
                <a:gd name="connsiteX44" fmla="*/ 236458 w 591547"/>
                <a:gd name="connsiteY44" fmla="*/ 341728 h 590770"/>
                <a:gd name="connsiteX45" fmla="*/ 333300 w 591547"/>
                <a:gd name="connsiteY45" fmla="*/ 360265 h 590770"/>
                <a:gd name="connsiteX46" fmla="*/ 397862 w 591547"/>
                <a:gd name="connsiteY46" fmla="*/ 21761 h 590770"/>
                <a:gd name="connsiteX47" fmla="*/ 387371 w 591547"/>
                <a:gd name="connsiteY47" fmla="*/ 32238 h 590770"/>
                <a:gd name="connsiteX48" fmla="*/ 397862 w 591547"/>
                <a:gd name="connsiteY48" fmla="*/ 42716 h 590770"/>
                <a:gd name="connsiteX49" fmla="*/ 409160 w 591547"/>
                <a:gd name="connsiteY49" fmla="*/ 32238 h 590770"/>
                <a:gd name="connsiteX50" fmla="*/ 397862 w 591547"/>
                <a:gd name="connsiteY50" fmla="*/ 21761 h 590770"/>
                <a:gd name="connsiteX51" fmla="*/ 397862 w 591547"/>
                <a:gd name="connsiteY51" fmla="*/ 0 h 590770"/>
                <a:gd name="connsiteX52" fmla="*/ 430143 w 591547"/>
                <a:gd name="connsiteY52" fmla="*/ 32238 h 590770"/>
                <a:gd name="connsiteX53" fmla="*/ 409160 w 591547"/>
                <a:gd name="connsiteY53" fmla="*/ 62865 h 590770"/>
                <a:gd name="connsiteX54" fmla="*/ 409160 w 591547"/>
                <a:gd name="connsiteY54" fmla="*/ 100745 h 590770"/>
                <a:gd name="connsiteX55" fmla="*/ 498740 w 591547"/>
                <a:gd name="connsiteY55" fmla="*/ 137819 h 590770"/>
                <a:gd name="connsiteX56" fmla="*/ 506003 w 591547"/>
                <a:gd name="connsiteY56" fmla="*/ 147491 h 590770"/>
                <a:gd name="connsiteX57" fmla="*/ 506003 w 591547"/>
                <a:gd name="connsiteY57" fmla="*/ 569815 h 590770"/>
                <a:gd name="connsiteX58" fmla="*/ 591547 w 591547"/>
                <a:gd name="connsiteY58" fmla="*/ 569815 h 590770"/>
                <a:gd name="connsiteX59" fmla="*/ 591547 w 591547"/>
                <a:gd name="connsiteY59" fmla="*/ 590770 h 590770"/>
                <a:gd name="connsiteX60" fmla="*/ 494705 w 591547"/>
                <a:gd name="connsiteY60" fmla="*/ 590770 h 590770"/>
                <a:gd name="connsiteX61" fmla="*/ 344598 w 591547"/>
                <a:gd name="connsiteY61" fmla="*/ 590770 h 590770"/>
                <a:gd name="connsiteX62" fmla="*/ 193685 w 591547"/>
                <a:gd name="connsiteY62" fmla="*/ 590770 h 590770"/>
                <a:gd name="connsiteX63" fmla="*/ 64562 w 591547"/>
                <a:gd name="connsiteY63" fmla="*/ 590770 h 590770"/>
                <a:gd name="connsiteX64" fmla="*/ 0 w 591547"/>
                <a:gd name="connsiteY64" fmla="*/ 590770 h 590770"/>
                <a:gd name="connsiteX65" fmla="*/ 0 w 591547"/>
                <a:gd name="connsiteY65" fmla="*/ 569815 h 590770"/>
                <a:gd name="connsiteX66" fmla="*/ 54070 w 591547"/>
                <a:gd name="connsiteY66" fmla="*/ 569815 h 590770"/>
                <a:gd name="connsiteX67" fmla="*/ 54070 w 591547"/>
                <a:gd name="connsiteY67" fmla="*/ 373160 h 590770"/>
                <a:gd name="connsiteX68" fmla="*/ 62141 w 591547"/>
                <a:gd name="connsiteY68" fmla="*/ 362683 h 590770"/>
                <a:gd name="connsiteX69" fmla="*/ 191264 w 591547"/>
                <a:gd name="connsiteY69" fmla="*/ 333668 h 590770"/>
                <a:gd name="connsiteX70" fmla="*/ 195299 w 591547"/>
                <a:gd name="connsiteY70" fmla="*/ 333668 h 590770"/>
                <a:gd name="connsiteX71" fmla="*/ 196106 w 591547"/>
                <a:gd name="connsiteY71" fmla="*/ 333668 h 590770"/>
                <a:gd name="connsiteX72" fmla="*/ 215475 w 591547"/>
                <a:gd name="connsiteY72" fmla="*/ 336892 h 590770"/>
                <a:gd name="connsiteX73" fmla="*/ 215475 w 591547"/>
                <a:gd name="connsiteY73" fmla="*/ 116864 h 590770"/>
                <a:gd name="connsiteX74" fmla="*/ 223545 w 591547"/>
                <a:gd name="connsiteY74" fmla="*/ 106387 h 590770"/>
                <a:gd name="connsiteX75" fmla="*/ 341370 w 591547"/>
                <a:gd name="connsiteY75" fmla="*/ 75760 h 590770"/>
                <a:gd name="connsiteX76" fmla="*/ 342984 w 591547"/>
                <a:gd name="connsiteY76" fmla="*/ 75760 h 590770"/>
                <a:gd name="connsiteX77" fmla="*/ 345405 w 591547"/>
                <a:gd name="connsiteY77" fmla="*/ 75760 h 590770"/>
                <a:gd name="connsiteX78" fmla="*/ 347020 w 591547"/>
                <a:gd name="connsiteY78" fmla="*/ 75760 h 590770"/>
                <a:gd name="connsiteX79" fmla="*/ 348634 w 591547"/>
                <a:gd name="connsiteY79" fmla="*/ 75760 h 590770"/>
                <a:gd name="connsiteX80" fmla="*/ 387371 w 591547"/>
                <a:gd name="connsiteY80" fmla="*/ 91879 h 590770"/>
                <a:gd name="connsiteX81" fmla="*/ 387371 w 591547"/>
                <a:gd name="connsiteY81" fmla="*/ 62865 h 590770"/>
                <a:gd name="connsiteX82" fmla="*/ 365581 w 591547"/>
                <a:gd name="connsiteY82" fmla="*/ 32238 h 590770"/>
                <a:gd name="connsiteX83" fmla="*/ 397862 w 591547"/>
                <a:gd name="connsiteY83" fmla="*/ 0 h 590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591547" h="590770">
                  <a:moveTo>
                    <a:pt x="86413" y="515758"/>
                  </a:moveTo>
                  <a:lnTo>
                    <a:pt x="171919" y="515758"/>
                  </a:lnTo>
                  <a:lnTo>
                    <a:pt x="171919" y="537523"/>
                  </a:lnTo>
                  <a:lnTo>
                    <a:pt x="86413" y="537523"/>
                  </a:lnTo>
                  <a:close/>
                  <a:moveTo>
                    <a:pt x="86413" y="461733"/>
                  </a:moveTo>
                  <a:lnTo>
                    <a:pt x="171919" y="461733"/>
                  </a:lnTo>
                  <a:lnTo>
                    <a:pt x="171919" y="483498"/>
                  </a:lnTo>
                  <a:lnTo>
                    <a:pt x="86413" y="483498"/>
                  </a:lnTo>
                  <a:close/>
                  <a:moveTo>
                    <a:pt x="86413" y="408616"/>
                  </a:moveTo>
                  <a:lnTo>
                    <a:pt x="171919" y="408616"/>
                  </a:lnTo>
                  <a:lnTo>
                    <a:pt x="171919" y="429474"/>
                  </a:lnTo>
                  <a:lnTo>
                    <a:pt x="86413" y="429474"/>
                  </a:lnTo>
                  <a:close/>
                  <a:moveTo>
                    <a:pt x="204177" y="357041"/>
                  </a:moveTo>
                  <a:lnTo>
                    <a:pt x="204177" y="569815"/>
                  </a:lnTo>
                  <a:lnTo>
                    <a:pt x="333300" y="569815"/>
                  </a:lnTo>
                  <a:lnTo>
                    <a:pt x="333300" y="382026"/>
                  </a:lnTo>
                  <a:close/>
                  <a:moveTo>
                    <a:pt x="183194" y="357041"/>
                  </a:moveTo>
                  <a:lnTo>
                    <a:pt x="75053" y="382026"/>
                  </a:lnTo>
                  <a:lnTo>
                    <a:pt x="75053" y="569815"/>
                  </a:lnTo>
                  <a:lnTo>
                    <a:pt x="183194" y="569815"/>
                  </a:lnTo>
                  <a:close/>
                  <a:moveTo>
                    <a:pt x="247709" y="311838"/>
                  </a:moveTo>
                  <a:lnTo>
                    <a:pt x="322851" y="311838"/>
                  </a:lnTo>
                  <a:lnTo>
                    <a:pt x="322851" y="332826"/>
                  </a:lnTo>
                  <a:lnTo>
                    <a:pt x="247709" y="332826"/>
                  </a:lnTo>
                  <a:close/>
                  <a:moveTo>
                    <a:pt x="247709" y="257944"/>
                  </a:moveTo>
                  <a:lnTo>
                    <a:pt x="322851" y="257944"/>
                  </a:lnTo>
                  <a:lnTo>
                    <a:pt x="322851" y="279580"/>
                  </a:lnTo>
                  <a:lnTo>
                    <a:pt x="247709" y="279580"/>
                  </a:lnTo>
                  <a:close/>
                  <a:moveTo>
                    <a:pt x="247709" y="203919"/>
                  </a:moveTo>
                  <a:lnTo>
                    <a:pt x="322851" y="203919"/>
                  </a:lnTo>
                  <a:lnTo>
                    <a:pt x="322851" y="225684"/>
                  </a:lnTo>
                  <a:lnTo>
                    <a:pt x="247709" y="225684"/>
                  </a:lnTo>
                  <a:close/>
                  <a:moveTo>
                    <a:pt x="247709" y="150672"/>
                  </a:moveTo>
                  <a:lnTo>
                    <a:pt x="322851" y="150672"/>
                  </a:lnTo>
                  <a:lnTo>
                    <a:pt x="322851" y="171660"/>
                  </a:lnTo>
                  <a:lnTo>
                    <a:pt x="247709" y="171660"/>
                  </a:lnTo>
                  <a:close/>
                  <a:moveTo>
                    <a:pt x="355090" y="102357"/>
                  </a:moveTo>
                  <a:lnTo>
                    <a:pt x="355090" y="373160"/>
                  </a:lnTo>
                  <a:lnTo>
                    <a:pt x="355090" y="376384"/>
                  </a:lnTo>
                  <a:lnTo>
                    <a:pt x="355090" y="569815"/>
                  </a:lnTo>
                  <a:lnTo>
                    <a:pt x="484213" y="569815"/>
                  </a:lnTo>
                  <a:lnTo>
                    <a:pt x="484213" y="154744"/>
                  </a:lnTo>
                  <a:close/>
                  <a:moveTo>
                    <a:pt x="333300" y="99939"/>
                  </a:moveTo>
                  <a:lnTo>
                    <a:pt x="236458" y="125730"/>
                  </a:lnTo>
                  <a:lnTo>
                    <a:pt x="236458" y="341728"/>
                  </a:lnTo>
                  <a:lnTo>
                    <a:pt x="333300" y="360265"/>
                  </a:lnTo>
                  <a:close/>
                  <a:moveTo>
                    <a:pt x="397862" y="21761"/>
                  </a:moveTo>
                  <a:cubicBezTo>
                    <a:pt x="392213" y="21761"/>
                    <a:pt x="387371" y="26596"/>
                    <a:pt x="387371" y="32238"/>
                  </a:cubicBezTo>
                  <a:cubicBezTo>
                    <a:pt x="387371" y="37880"/>
                    <a:pt x="392213" y="42716"/>
                    <a:pt x="397862" y="42716"/>
                  </a:cubicBezTo>
                  <a:cubicBezTo>
                    <a:pt x="404318" y="42716"/>
                    <a:pt x="409160" y="37880"/>
                    <a:pt x="409160" y="32238"/>
                  </a:cubicBezTo>
                  <a:cubicBezTo>
                    <a:pt x="409160" y="26596"/>
                    <a:pt x="404318" y="21761"/>
                    <a:pt x="397862" y="21761"/>
                  </a:cubicBezTo>
                  <a:close/>
                  <a:moveTo>
                    <a:pt x="397862" y="0"/>
                  </a:moveTo>
                  <a:cubicBezTo>
                    <a:pt x="415616" y="0"/>
                    <a:pt x="430143" y="14507"/>
                    <a:pt x="430143" y="32238"/>
                  </a:cubicBezTo>
                  <a:cubicBezTo>
                    <a:pt x="430143" y="45940"/>
                    <a:pt x="421266" y="58029"/>
                    <a:pt x="409160" y="62865"/>
                  </a:cubicBezTo>
                  <a:lnTo>
                    <a:pt x="409160" y="100745"/>
                  </a:lnTo>
                  <a:lnTo>
                    <a:pt x="498740" y="137819"/>
                  </a:lnTo>
                  <a:cubicBezTo>
                    <a:pt x="502775" y="139431"/>
                    <a:pt x="506003" y="143461"/>
                    <a:pt x="506003" y="147491"/>
                  </a:cubicBezTo>
                  <a:lnTo>
                    <a:pt x="506003" y="569815"/>
                  </a:lnTo>
                  <a:lnTo>
                    <a:pt x="591547" y="569815"/>
                  </a:lnTo>
                  <a:lnTo>
                    <a:pt x="591547" y="590770"/>
                  </a:lnTo>
                  <a:lnTo>
                    <a:pt x="494705" y="590770"/>
                  </a:lnTo>
                  <a:lnTo>
                    <a:pt x="344598" y="590770"/>
                  </a:lnTo>
                  <a:lnTo>
                    <a:pt x="193685" y="590770"/>
                  </a:lnTo>
                  <a:lnTo>
                    <a:pt x="64562" y="590770"/>
                  </a:lnTo>
                  <a:lnTo>
                    <a:pt x="0" y="590770"/>
                  </a:lnTo>
                  <a:lnTo>
                    <a:pt x="0" y="569815"/>
                  </a:lnTo>
                  <a:lnTo>
                    <a:pt x="54070" y="569815"/>
                  </a:lnTo>
                  <a:lnTo>
                    <a:pt x="54070" y="373160"/>
                  </a:lnTo>
                  <a:cubicBezTo>
                    <a:pt x="54070" y="368324"/>
                    <a:pt x="57298" y="364294"/>
                    <a:pt x="62141" y="362683"/>
                  </a:cubicBezTo>
                  <a:lnTo>
                    <a:pt x="191264" y="333668"/>
                  </a:lnTo>
                  <a:cubicBezTo>
                    <a:pt x="192878" y="332862"/>
                    <a:pt x="194492" y="332862"/>
                    <a:pt x="195299" y="333668"/>
                  </a:cubicBezTo>
                  <a:cubicBezTo>
                    <a:pt x="196106" y="333668"/>
                    <a:pt x="196106" y="333668"/>
                    <a:pt x="196106" y="333668"/>
                  </a:cubicBezTo>
                  <a:lnTo>
                    <a:pt x="215475" y="336892"/>
                  </a:lnTo>
                  <a:lnTo>
                    <a:pt x="215475" y="116864"/>
                  </a:lnTo>
                  <a:cubicBezTo>
                    <a:pt x="215475" y="112028"/>
                    <a:pt x="218703" y="107999"/>
                    <a:pt x="223545" y="106387"/>
                  </a:cubicBezTo>
                  <a:lnTo>
                    <a:pt x="341370" y="75760"/>
                  </a:lnTo>
                  <a:cubicBezTo>
                    <a:pt x="342177" y="75760"/>
                    <a:pt x="342177" y="75760"/>
                    <a:pt x="342984" y="75760"/>
                  </a:cubicBezTo>
                  <a:cubicBezTo>
                    <a:pt x="343791" y="75760"/>
                    <a:pt x="344598" y="74954"/>
                    <a:pt x="345405" y="75760"/>
                  </a:cubicBezTo>
                  <a:cubicBezTo>
                    <a:pt x="346213" y="75760"/>
                    <a:pt x="347020" y="75760"/>
                    <a:pt x="347020" y="75760"/>
                  </a:cubicBezTo>
                  <a:cubicBezTo>
                    <a:pt x="347827" y="75760"/>
                    <a:pt x="347827" y="75760"/>
                    <a:pt x="348634" y="75760"/>
                  </a:cubicBezTo>
                  <a:lnTo>
                    <a:pt x="387371" y="91879"/>
                  </a:lnTo>
                  <a:lnTo>
                    <a:pt x="387371" y="62865"/>
                  </a:lnTo>
                  <a:cubicBezTo>
                    <a:pt x="375265" y="58029"/>
                    <a:pt x="365581" y="45940"/>
                    <a:pt x="365581" y="32238"/>
                  </a:cubicBezTo>
                  <a:cubicBezTo>
                    <a:pt x="365581" y="14507"/>
                    <a:pt x="380107" y="0"/>
                    <a:pt x="397862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</p:sp>
      </p:grpSp>
      <p:sp>
        <p:nvSpPr>
          <p:cNvPr id="18" name="矩形 17">
            <a:extLst>
              <a:ext uri="{FF2B5EF4-FFF2-40B4-BE49-F238E27FC236}">
                <a16:creationId xmlns:a16="http://schemas.microsoft.com/office/drawing/2014/main" id="{4B306B2B-9C24-4BD5-824C-4D7155F512C9}"/>
              </a:ext>
            </a:extLst>
          </p:cNvPr>
          <p:cNvSpPr/>
          <p:nvPr userDrawn="1"/>
        </p:nvSpPr>
        <p:spPr>
          <a:xfrm>
            <a:off x="738414" y="6000796"/>
            <a:ext cx="25128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algn="r" defTabSz="914400" rtl="0" eaLnBrk="1" latinLnBrk="0" hangingPunct="1"/>
            <a:r>
              <a:rPr lang="en-US" altLang="zh-CN" sz="1600" kern="1200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Peng Cheng Laboratory</a:t>
            </a:r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1AB85E45-AF8B-4D16-A31C-8C4284AF45BD}"/>
              </a:ext>
            </a:extLst>
          </p:cNvPr>
          <p:cNvGrpSpPr/>
          <p:nvPr userDrawn="1"/>
        </p:nvGrpSpPr>
        <p:grpSpPr>
          <a:xfrm>
            <a:off x="365125" y="565150"/>
            <a:ext cx="892175" cy="152835"/>
            <a:chOff x="365125" y="565150"/>
            <a:chExt cx="892175" cy="152835"/>
          </a:xfrm>
        </p:grpSpPr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92AB5DB9-522F-486D-8F35-24BE811341B0}"/>
                </a:ext>
              </a:extLst>
            </p:cNvPr>
            <p:cNvSpPr/>
            <p:nvPr/>
          </p:nvSpPr>
          <p:spPr>
            <a:xfrm>
              <a:off x="365125" y="565150"/>
              <a:ext cx="152835" cy="152835"/>
            </a:xfrm>
            <a:prstGeom prst="rect">
              <a:avLst/>
            </a:prstGeom>
            <a:solidFill>
              <a:srgbClr val="0067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60373CE9-A622-44BA-AA38-0A5E6420C81F}"/>
                </a:ext>
              </a:extLst>
            </p:cNvPr>
            <p:cNvSpPr/>
            <p:nvPr/>
          </p:nvSpPr>
          <p:spPr>
            <a:xfrm>
              <a:off x="559990" y="565150"/>
              <a:ext cx="152835" cy="152835"/>
            </a:xfrm>
            <a:prstGeom prst="rect">
              <a:avLst/>
            </a:prstGeom>
            <a:solidFill>
              <a:srgbClr val="0067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7473619C-337A-4CAC-ACC2-862F46B35780}"/>
                </a:ext>
              </a:extLst>
            </p:cNvPr>
            <p:cNvSpPr/>
            <p:nvPr/>
          </p:nvSpPr>
          <p:spPr>
            <a:xfrm flipH="1">
              <a:off x="758675" y="565150"/>
              <a:ext cx="498625" cy="152835"/>
            </a:xfrm>
            <a:prstGeom prst="rect">
              <a:avLst/>
            </a:prstGeom>
            <a:gradFill>
              <a:gsLst>
                <a:gs pos="56000">
                  <a:srgbClr val="0067B3">
                    <a:alpha val="94000"/>
                  </a:srgbClr>
                </a:gs>
                <a:gs pos="0">
                  <a:srgbClr val="0067B3">
                    <a:alpha val="0"/>
                  </a:srgbClr>
                </a:gs>
                <a:gs pos="100000">
                  <a:srgbClr val="0067B3"/>
                </a:gs>
              </a:gsLst>
              <a:lin ang="21594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D1CCFECA-592A-41DC-85C1-64856AD34C3B}"/>
              </a:ext>
            </a:extLst>
          </p:cNvPr>
          <p:cNvGrpSpPr/>
          <p:nvPr userDrawn="1"/>
        </p:nvGrpSpPr>
        <p:grpSpPr>
          <a:xfrm rot="10800000">
            <a:off x="10950575" y="6169025"/>
            <a:ext cx="892175" cy="152835"/>
            <a:chOff x="365125" y="565150"/>
            <a:chExt cx="892175" cy="152835"/>
          </a:xfrm>
        </p:grpSpPr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9F18AF0C-7539-4372-91F8-3B38126D6D0A}"/>
                </a:ext>
              </a:extLst>
            </p:cNvPr>
            <p:cNvSpPr/>
            <p:nvPr/>
          </p:nvSpPr>
          <p:spPr>
            <a:xfrm>
              <a:off x="365125" y="565150"/>
              <a:ext cx="152835" cy="152835"/>
            </a:xfrm>
            <a:prstGeom prst="rect">
              <a:avLst/>
            </a:prstGeom>
            <a:solidFill>
              <a:srgbClr val="0067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0C4384B5-4F1F-4882-8FB7-7D997DA32A1F}"/>
                </a:ext>
              </a:extLst>
            </p:cNvPr>
            <p:cNvSpPr/>
            <p:nvPr/>
          </p:nvSpPr>
          <p:spPr>
            <a:xfrm>
              <a:off x="559990" y="565150"/>
              <a:ext cx="152835" cy="152835"/>
            </a:xfrm>
            <a:prstGeom prst="rect">
              <a:avLst/>
            </a:prstGeom>
            <a:solidFill>
              <a:srgbClr val="0067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7161AD3-88FC-4D46-8866-7CA7392B2708}"/>
                </a:ext>
              </a:extLst>
            </p:cNvPr>
            <p:cNvSpPr/>
            <p:nvPr/>
          </p:nvSpPr>
          <p:spPr>
            <a:xfrm flipH="1">
              <a:off x="758675" y="565150"/>
              <a:ext cx="498625" cy="152835"/>
            </a:xfrm>
            <a:prstGeom prst="rect">
              <a:avLst/>
            </a:prstGeom>
            <a:gradFill>
              <a:gsLst>
                <a:gs pos="56000">
                  <a:srgbClr val="0067B3">
                    <a:alpha val="94000"/>
                  </a:srgbClr>
                </a:gs>
                <a:gs pos="0">
                  <a:srgbClr val="0067B3">
                    <a:alpha val="0"/>
                  </a:srgbClr>
                </a:gs>
                <a:gs pos="100000">
                  <a:srgbClr val="0067B3"/>
                </a:gs>
              </a:gsLst>
              <a:lin ang="21594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1" name="图片 20">
            <a:extLst>
              <a:ext uri="{FF2B5EF4-FFF2-40B4-BE49-F238E27FC236}">
                <a16:creationId xmlns:a16="http://schemas.microsoft.com/office/drawing/2014/main" id="{B3AA7858-DE9B-4184-9B24-65EBFBD57E9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6" t="1056"/>
          <a:stretch/>
        </p:blipFill>
        <p:spPr>
          <a:xfrm>
            <a:off x="10876854" y="520300"/>
            <a:ext cx="939088" cy="939088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5021211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7AA3EC9-C459-4EAB-9C8E-5595934605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BBDBABB4-AFB9-43FB-B7AB-954BB21F601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6" t="1056"/>
          <a:stretch/>
        </p:blipFill>
        <p:spPr>
          <a:xfrm>
            <a:off x="10457613" y="666878"/>
            <a:ext cx="1162744" cy="1162744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92658992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>
            <a:extLst>
              <a:ext uri="{FF2B5EF4-FFF2-40B4-BE49-F238E27FC236}">
                <a16:creationId xmlns:a16="http://schemas.microsoft.com/office/drawing/2014/main" id="{07A75760-F6B7-4646-AE7A-33559A688FD8}"/>
              </a:ext>
            </a:extLst>
          </p:cNvPr>
          <p:cNvSpPr/>
          <p:nvPr userDrawn="1"/>
        </p:nvSpPr>
        <p:spPr>
          <a:xfrm>
            <a:off x="393702" y="546100"/>
            <a:ext cx="11442696" cy="576580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Arial Black" panose="020B0A04020102020204" pitchFamily="34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1DE2A48-AEF7-4B2C-8F46-55373D32B8E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04755" y="0"/>
            <a:ext cx="60716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1035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3C6E35-2CD9-4F72-988E-97F479956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6CA367F-3FC7-4A35-9F2D-BC90D31B54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4C00442-E184-4FD0-871C-AD3D9624D0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9988DA-0686-40F2-AC3F-70C7E954148C}" type="datetimeFigureOut">
              <a:rPr lang="zh-CN" altLang="en-US" smtClean="0"/>
              <a:t>2023/1/17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3F97F52-B633-4B38-95C2-C8EE9A3182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8839889-ED62-407B-BF62-07023749C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5DC24-B528-429B-B650-292CDA4B5C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76016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123AEF-2C76-4BB6-BF5B-63CC05DCD9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82F8B06-E365-44D7-A94B-E0A95F6D66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06A940B-30FA-4D7D-A10A-A0AE9FAACB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9988DA-0686-40F2-AC3F-70C7E954148C}" type="datetimeFigureOut">
              <a:rPr lang="zh-CN" altLang="en-US" smtClean="0"/>
              <a:t>2023/1/17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609244A-3633-4233-9136-DB46C2590A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B9A8158-2978-412C-898C-2DA8269162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5DC24-B528-429B-B650-292CDA4B5C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83598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CC5CE55-9600-4EA4-828F-868F1D479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83DBE52-D00B-4EF1-A746-5A54229C75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0741D03-4CAD-4CF7-909A-2466CB74C2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9B88C59-430A-4EC2-9F82-E5DC23441E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9988DA-0686-40F2-AC3F-70C7E954148C}" type="datetimeFigureOut">
              <a:rPr lang="zh-CN" altLang="en-US" smtClean="0"/>
              <a:t>2023/1/17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C884116-89D4-4B23-B654-98551C729E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4677AD1-DB9C-4ECB-B9DE-285EFC6508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5DC24-B528-429B-B650-292CDA4B5C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4251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988882-0872-425D-997B-F9A9C39B0E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A4D3530-E166-49E4-8291-6E191DFC4E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DFE628B-DB70-43F0-90C5-36793C414E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26FF2959-ECD1-4267-874F-259C0FCBE83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48653D6-928C-4352-9991-F40966E64F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4BD6794B-DF8F-4163-BF3A-686C7D1D4A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9988DA-0686-40F2-AC3F-70C7E954148C}" type="datetimeFigureOut">
              <a:rPr lang="zh-CN" altLang="en-US" smtClean="0"/>
              <a:t>2023/1/17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D78AD444-7376-4D74-BBE9-6474C382AB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65BE6CC5-6AEA-4C0E-97E6-32B3752961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5DC24-B528-429B-B650-292CDA4B5C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67688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723E2B-39C1-44AE-A86D-8EF331274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86467EA-399E-4DE3-BB76-2518CEC09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9988DA-0686-40F2-AC3F-70C7E954148C}" type="datetimeFigureOut">
              <a:rPr lang="zh-CN" altLang="en-US" smtClean="0"/>
              <a:t>2023/1/17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2618234-DD92-482B-9CF5-4B132FCC8A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89434A8-732F-4054-B2E3-78A6B3789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5DC24-B528-429B-B650-292CDA4B5C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36063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E7FD183-C9FC-45D1-80AB-787091765B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9988DA-0686-40F2-AC3F-70C7E954148C}" type="datetimeFigureOut">
              <a:rPr lang="zh-CN" altLang="en-US" smtClean="0"/>
              <a:t>2023/1/17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2B88B199-DFBF-416F-B2CB-5C22D83266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6D65BF6-CF36-4568-A479-ACA31224ED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5DC24-B528-429B-B650-292CDA4B5C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35148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CD879F-0AB9-4BFB-8224-BFDC93A3B0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ACC4848-F188-448F-AC91-D8873EBB49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40A9884-B01D-4A6C-89EA-218308CCA3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D9EEC33-F8A1-4912-845E-FFF1D86A20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9988DA-0686-40F2-AC3F-70C7E954148C}" type="datetimeFigureOut">
              <a:rPr lang="zh-CN" altLang="en-US" smtClean="0"/>
              <a:t>2023/1/17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FA45F77-AA6D-431E-A23D-60C47C8AD5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2E5DA20-B957-4DFA-BF01-D1FFA17DC3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5DC24-B528-429B-B650-292CDA4B5C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71099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0D82D7-1998-4BD7-9249-C75BE30A57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8A945AAC-0134-466F-B396-E97D2629D9C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7C8C9FC-A5D7-487A-9725-A88895EA0F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5323DD8-0CDB-4E53-8629-AD95F60A98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9988DA-0686-40F2-AC3F-70C7E954148C}" type="datetimeFigureOut">
              <a:rPr lang="zh-CN" altLang="en-US" smtClean="0"/>
              <a:t>2023/1/17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C2A6AC9-1099-48FC-BAC3-B9A23D76B9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D80EAA2-882B-411A-ACB0-810C72AE7F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5DC24-B528-429B-B650-292CDA4B5C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1790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1B17C34C-548D-4FB1-A9A0-2D57EC69A4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DBBCC0D-7F37-46A9-8A4E-466445A31E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5B3C59C-4940-4878-91BE-9A6FC3D3A02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9988DA-0686-40F2-AC3F-70C7E954148C}" type="datetimeFigureOut">
              <a:rPr lang="zh-CN" altLang="en-US" smtClean="0"/>
              <a:t>2023/1/17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1192D9C-9839-4FFD-8506-4EDF73479A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AA86C26-6ED7-4FAD-B04F-6DAAC4B9CB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5DC24-B528-429B-B650-292CDA4B5C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86344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oogle/googletest" TargetMode="Externa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oogle/googletest" TargetMode="External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5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doxygen.nl/" TargetMode="External"/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hyperlink" Target="http://valgrind.org/downloads/current.html#current" TargetMode="External"/><Relationship Id="rId1" Type="http://schemas.openxmlformats.org/officeDocument/2006/relationships/slideLayout" Target="../slideLayouts/slideLayout1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3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3">
            <a:extLst>
              <a:ext uri="{FF2B5EF4-FFF2-40B4-BE49-F238E27FC236}">
                <a16:creationId xmlns:a16="http://schemas.microsoft.com/office/drawing/2014/main" id="{78C7F27D-2DCB-4322-B7B7-5644B41A69EB}"/>
              </a:ext>
            </a:extLst>
          </p:cNvPr>
          <p:cNvSpPr txBox="1">
            <a:spLocks/>
          </p:cNvSpPr>
          <p:nvPr/>
        </p:nvSpPr>
        <p:spPr bwMode="auto">
          <a:xfrm>
            <a:off x="1317757" y="1637476"/>
            <a:ext cx="8642086" cy="12521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4292" tIns="32146" rIns="64292" bIns="32146" numCol="1" anchor="b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5547" b="1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5547" b="1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5547" b="1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5547" b="1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5547" b="1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5pPr>
            <a:lvl6pPr marL="650230" algn="l" rtl="0" fontAlgn="base">
              <a:spcBef>
                <a:spcPct val="0"/>
              </a:spcBef>
              <a:spcAft>
                <a:spcPct val="0"/>
              </a:spcAft>
              <a:defRPr sz="5547" b="1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6pPr>
            <a:lvl7pPr marL="1300460" algn="l" rtl="0" fontAlgn="base">
              <a:spcBef>
                <a:spcPct val="0"/>
              </a:spcBef>
              <a:spcAft>
                <a:spcPct val="0"/>
              </a:spcAft>
              <a:defRPr sz="5547" b="1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7pPr>
            <a:lvl8pPr marL="1950690" algn="l" rtl="0" fontAlgn="base">
              <a:spcBef>
                <a:spcPct val="0"/>
              </a:spcBef>
              <a:spcAft>
                <a:spcPct val="0"/>
              </a:spcAft>
              <a:defRPr sz="5547" b="1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8pPr>
            <a:lvl9pPr marL="2600919" algn="l" rtl="0" fontAlgn="base">
              <a:spcBef>
                <a:spcPct val="0"/>
              </a:spcBef>
              <a:spcAft>
                <a:spcPct val="0"/>
              </a:spcAft>
              <a:defRPr sz="5547" b="1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5400" dirty="0"/>
              <a:t>编程环境介绍</a:t>
            </a:r>
            <a:endParaRPr lang="en-US" altLang="en-US" sz="5400" dirty="0"/>
          </a:p>
        </p:txBody>
      </p:sp>
      <p:sp>
        <p:nvSpPr>
          <p:cNvPr id="14" name="Subtitle 4">
            <a:extLst>
              <a:ext uri="{FF2B5EF4-FFF2-40B4-BE49-F238E27FC236}">
                <a16:creationId xmlns:a16="http://schemas.microsoft.com/office/drawing/2014/main" id="{C27F4179-9139-46C2-8B8B-C9DE5A50918E}"/>
              </a:ext>
            </a:extLst>
          </p:cNvPr>
          <p:cNvSpPr txBox="1">
            <a:spLocks/>
          </p:cNvSpPr>
          <p:nvPr/>
        </p:nvSpPr>
        <p:spPr bwMode="auto">
          <a:xfrm>
            <a:off x="3890568" y="3429000"/>
            <a:ext cx="6248209" cy="19198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4292" tIns="32146" rIns="64292" bIns="32146" numCol="1" anchor="t" anchorCtr="0" compatLnSpc="1">
            <a:prstTxWarp prst="textNoShape">
              <a:avLst/>
            </a:prstTxWarp>
          </a:bodyPr>
          <a:lstStyle>
            <a:lvl1pPr marL="487672" indent="-487672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  <a:defRPr sz="4267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984376" indent="-494446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3698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2pPr>
            <a:lvl3pPr marL="1404316" indent="-41768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3271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3pPr>
            <a:lvl4pPr marL="1821999" indent="-4154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844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4pPr>
            <a:lvl5pPr marL="2273547" indent="-449291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844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5pPr>
            <a:lvl6pPr marL="2923777" indent="-449291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844">
                <a:solidFill>
                  <a:schemeClr val="tx1"/>
                </a:solidFill>
                <a:latin typeface="+mn-lt"/>
                <a:ea typeface="+mn-ea"/>
              </a:defRPr>
            </a:lvl6pPr>
            <a:lvl7pPr marL="3574007" indent="-449291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844">
                <a:solidFill>
                  <a:schemeClr val="tx1"/>
                </a:solidFill>
                <a:latin typeface="+mn-lt"/>
                <a:ea typeface="+mn-ea"/>
              </a:defRPr>
            </a:lvl7pPr>
            <a:lvl8pPr marL="4224237" indent="-449291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844">
                <a:solidFill>
                  <a:schemeClr val="tx1"/>
                </a:solidFill>
                <a:latin typeface="+mn-lt"/>
                <a:ea typeface="+mn-ea"/>
              </a:defRPr>
            </a:lvl8pPr>
            <a:lvl9pPr marL="4874467" indent="-449291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844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endParaRPr lang="en-US" altLang="en-US" sz="3000" dirty="0"/>
          </a:p>
          <a:p>
            <a:pPr marL="0" indent="0" algn="ctr">
              <a:buNone/>
            </a:pPr>
            <a:r>
              <a:rPr lang="zh-CN" altLang="en-US" sz="3000" dirty="0"/>
              <a:t>陶思敏</a:t>
            </a:r>
            <a:endParaRPr lang="en-US" altLang="zh-CN" sz="3000" dirty="0"/>
          </a:p>
          <a:p>
            <a:pPr marL="0" indent="0" algn="ctr">
              <a:buNone/>
            </a:pPr>
            <a:r>
              <a:rPr lang="en-US" altLang="en-US" sz="3000" dirty="0"/>
              <a:t>20</a:t>
            </a:r>
            <a:r>
              <a:rPr lang="en-US" altLang="zh-CN" sz="3000" dirty="0"/>
              <a:t>20-09-05</a:t>
            </a:r>
            <a:endParaRPr lang="en-US" altLang="en-US" sz="3000" dirty="0"/>
          </a:p>
        </p:txBody>
      </p:sp>
      <p:pic>
        <p:nvPicPr>
          <p:cNvPr id="4" name="图片 11">
            <a:extLst>
              <a:ext uri="{FF2B5EF4-FFF2-40B4-BE49-F238E27FC236}">
                <a16:creationId xmlns:a16="http://schemas.microsoft.com/office/drawing/2014/main" id="{A869D007-1233-4B5F-9D87-4A4287917E2E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45163" y="106159"/>
            <a:ext cx="3795042" cy="1084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5135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4">
            <a:extLst>
              <a:ext uri="{FF2B5EF4-FFF2-40B4-BE49-F238E27FC236}">
                <a16:creationId xmlns:a16="http://schemas.microsoft.com/office/drawing/2014/main" id="{25606F3F-82D3-4AD5-9C1B-5A629FF0FC9C}"/>
              </a:ext>
            </a:extLst>
          </p:cNvPr>
          <p:cNvSpPr/>
          <p:nvPr/>
        </p:nvSpPr>
        <p:spPr>
          <a:xfrm>
            <a:off x="276225" y="763385"/>
            <a:ext cx="720909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latin typeface="仿宋" panose="02010609060101010101" pitchFamily="49" charset="-122"/>
                <a:ea typeface="仿宋" panose="02010609060101010101" pitchFamily="49" charset="-122"/>
              </a:rPr>
              <a:t>Google Test</a:t>
            </a:r>
            <a:r>
              <a:rPr lang="zh-CN" altLang="en-US" sz="2800" dirty="0">
                <a:latin typeface="仿宋" panose="02010609060101010101" pitchFamily="49" charset="-122"/>
                <a:ea typeface="仿宋" panose="02010609060101010101" pitchFamily="49" charset="-122"/>
              </a:rPr>
              <a:t>使用</a:t>
            </a:r>
            <a:r>
              <a:rPr lang="en-US" altLang="zh-CN" sz="2800" dirty="0">
                <a:latin typeface="仿宋" panose="02010609060101010101" pitchFamily="49" charset="-122"/>
                <a:ea typeface="仿宋" panose="02010609060101010101" pitchFamily="49" charset="-122"/>
              </a:rPr>
              <a:t>——</a:t>
            </a:r>
            <a:r>
              <a:rPr lang="en-US" altLang="zh-CN" sz="2800" dirty="0"/>
              <a:t>Assertion</a:t>
            </a:r>
            <a:r>
              <a:rPr lang="zh-CN" altLang="en-US" sz="2800" dirty="0"/>
              <a:t>语句</a:t>
            </a:r>
            <a:endParaRPr lang="zh-CN" altLang="en-US" sz="2800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95C38D6-49D1-45EC-AF3B-1C688AAB53B6}"/>
              </a:ext>
            </a:extLst>
          </p:cNvPr>
          <p:cNvSpPr txBox="1"/>
          <p:nvPr/>
        </p:nvSpPr>
        <p:spPr>
          <a:xfrm>
            <a:off x="421913" y="1607939"/>
            <a:ext cx="9207049" cy="2242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z="2000" dirty="0"/>
              <a:t>Binary Assertion</a:t>
            </a:r>
            <a:r>
              <a:rPr lang="zh-CN" altLang="en-US" sz="2000" dirty="0"/>
              <a:t>语句，这里面如果是用户定义的</a:t>
            </a:r>
            <a:r>
              <a:rPr lang="en-US" altLang="zh-CN" sz="2000" dirty="0"/>
              <a:t>class</a:t>
            </a:r>
            <a:r>
              <a:rPr lang="zh-CN" altLang="en-US" sz="2000" dirty="0"/>
              <a:t>类型的比较，需要定义了操作符重载。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endParaRPr lang="en-US" altLang="zh-CN" sz="28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zh-CN" sz="28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4B43CE4-3B4B-4E75-8C20-FC2FA15EEC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5299" y="2815278"/>
            <a:ext cx="6816725" cy="3433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9624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4">
            <a:extLst>
              <a:ext uri="{FF2B5EF4-FFF2-40B4-BE49-F238E27FC236}">
                <a16:creationId xmlns:a16="http://schemas.microsoft.com/office/drawing/2014/main" id="{25606F3F-82D3-4AD5-9C1B-5A629FF0FC9C}"/>
              </a:ext>
            </a:extLst>
          </p:cNvPr>
          <p:cNvSpPr/>
          <p:nvPr/>
        </p:nvSpPr>
        <p:spPr>
          <a:xfrm>
            <a:off x="276225" y="763385"/>
            <a:ext cx="720909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latin typeface="仿宋" panose="02010609060101010101" pitchFamily="49" charset="-122"/>
                <a:ea typeface="仿宋" panose="02010609060101010101" pitchFamily="49" charset="-122"/>
              </a:rPr>
              <a:t>Google Test</a:t>
            </a:r>
            <a:r>
              <a:rPr lang="zh-CN" altLang="en-US" sz="2800" dirty="0">
                <a:latin typeface="仿宋" panose="02010609060101010101" pitchFamily="49" charset="-122"/>
                <a:ea typeface="仿宋" panose="02010609060101010101" pitchFamily="49" charset="-122"/>
              </a:rPr>
              <a:t>使用</a:t>
            </a:r>
            <a:r>
              <a:rPr lang="en-US" altLang="zh-CN" sz="2800" dirty="0">
                <a:latin typeface="仿宋" panose="02010609060101010101" pitchFamily="49" charset="-122"/>
                <a:ea typeface="仿宋" panose="02010609060101010101" pitchFamily="49" charset="-122"/>
              </a:rPr>
              <a:t>——</a:t>
            </a:r>
            <a:r>
              <a:rPr lang="en-US" altLang="zh-CN" sz="2800" dirty="0"/>
              <a:t>Assertion</a:t>
            </a:r>
            <a:r>
              <a:rPr lang="zh-CN" altLang="en-US" sz="2800" dirty="0"/>
              <a:t>语句</a:t>
            </a:r>
            <a:endParaRPr lang="zh-CN" altLang="en-US" sz="2800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95C38D6-49D1-45EC-AF3B-1C688AAB53B6}"/>
              </a:ext>
            </a:extLst>
          </p:cNvPr>
          <p:cNvSpPr txBox="1"/>
          <p:nvPr/>
        </p:nvSpPr>
        <p:spPr>
          <a:xfrm>
            <a:off x="421913" y="1607939"/>
            <a:ext cx="9207049" cy="17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2000" dirty="0"/>
              <a:t>涉及到</a:t>
            </a:r>
            <a:r>
              <a:rPr lang="en-US" altLang="zh-CN" sz="2000" dirty="0"/>
              <a:t>String</a:t>
            </a:r>
            <a:r>
              <a:rPr lang="zh-CN" altLang="en-US" sz="2000" dirty="0"/>
              <a:t>比较的</a:t>
            </a:r>
            <a:r>
              <a:rPr lang="en-US" altLang="zh-CN" sz="2000" dirty="0"/>
              <a:t>Assertion</a:t>
            </a:r>
            <a:r>
              <a:rPr lang="zh-CN" altLang="en-US" sz="2000" dirty="0"/>
              <a:t>语句类型，避免</a:t>
            </a:r>
            <a:r>
              <a:rPr lang="en-US" altLang="zh-CN" sz="2000" dirty="0"/>
              <a:t>C-</a:t>
            </a:r>
            <a:r>
              <a:rPr lang="en-US" altLang="zh-CN" sz="2000" dirty="0" err="1"/>
              <a:t>sytle</a:t>
            </a:r>
            <a:r>
              <a:rPr lang="zh-CN" altLang="en-US" sz="2000" dirty="0"/>
              <a:t>类型的字符串比较指针。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endParaRPr lang="en-US" altLang="zh-CN" sz="28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zh-CN" sz="28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D758469-0598-4F89-913F-E432C61E58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850" y="2717164"/>
            <a:ext cx="9994176" cy="2078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9415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4">
            <a:extLst>
              <a:ext uri="{FF2B5EF4-FFF2-40B4-BE49-F238E27FC236}">
                <a16:creationId xmlns:a16="http://schemas.microsoft.com/office/drawing/2014/main" id="{25606F3F-82D3-4AD5-9C1B-5A629FF0FC9C}"/>
              </a:ext>
            </a:extLst>
          </p:cNvPr>
          <p:cNvSpPr/>
          <p:nvPr/>
        </p:nvSpPr>
        <p:spPr>
          <a:xfrm>
            <a:off x="276225" y="763385"/>
            <a:ext cx="720909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latin typeface="仿宋" panose="02010609060101010101" pitchFamily="49" charset="-122"/>
                <a:ea typeface="仿宋" panose="02010609060101010101" pitchFamily="49" charset="-122"/>
              </a:rPr>
              <a:t>Google Test</a:t>
            </a:r>
            <a:r>
              <a:rPr lang="zh-CN" altLang="en-US" sz="2800" dirty="0">
                <a:latin typeface="仿宋" panose="02010609060101010101" pitchFamily="49" charset="-122"/>
                <a:ea typeface="仿宋" panose="02010609060101010101" pitchFamily="49" charset="-122"/>
              </a:rPr>
              <a:t>使用</a:t>
            </a:r>
            <a:r>
              <a:rPr lang="en-US" altLang="zh-CN" sz="2800" dirty="0">
                <a:latin typeface="仿宋" panose="02010609060101010101" pitchFamily="49" charset="-122"/>
                <a:ea typeface="仿宋" panose="02010609060101010101" pitchFamily="49" charset="-122"/>
              </a:rPr>
              <a:t>——Test Fixture</a:t>
            </a:r>
            <a:endParaRPr lang="zh-CN" altLang="en-US" sz="2800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95C38D6-49D1-45EC-AF3B-1C688AAB53B6}"/>
              </a:ext>
            </a:extLst>
          </p:cNvPr>
          <p:cNvSpPr txBox="1"/>
          <p:nvPr/>
        </p:nvSpPr>
        <p:spPr>
          <a:xfrm>
            <a:off x="421913" y="1607939"/>
            <a:ext cx="9207049" cy="2704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2000" dirty="0"/>
              <a:t>可以使用</a:t>
            </a:r>
            <a:r>
              <a:rPr lang="en-US" altLang="zh-CN" sz="2000" dirty="0"/>
              <a:t>Test fixture</a:t>
            </a:r>
            <a:r>
              <a:rPr lang="zh-CN" altLang="en-US" sz="2000" dirty="0"/>
              <a:t>，给测试用例定义一些共同的操作。如</a:t>
            </a:r>
            <a:r>
              <a:rPr lang="en-US" altLang="zh-CN" sz="2000" dirty="0" err="1"/>
              <a:t>SetUp</a:t>
            </a:r>
            <a:r>
              <a:rPr lang="zh-CN" altLang="en-US" sz="2000" dirty="0"/>
              <a:t>定义测试用例测试开始的操作，</a:t>
            </a:r>
            <a:r>
              <a:rPr lang="en-US" altLang="zh-CN" sz="2000" dirty="0" err="1"/>
              <a:t>TearDown</a:t>
            </a:r>
            <a:r>
              <a:rPr lang="zh-CN" altLang="en-US" sz="2000" dirty="0"/>
              <a:t>定义测试用例结束的操作。</a:t>
            </a:r>
            <a:r>
              <a:rPr lang="en-US" altLang="zh-CN" sz="2000" dirty="0"/>
              <a:t>Test fixture</a:t>
            </a:r>
            <a:r>
              <a:rPr lang="zh-CN" altLang="en-US" sz="2000" dirty="0"/>
              <a:t>需要继承</a:t>
            </a:r>
            <a:r>
              <a:rPr lang="en-US" altLang="zh-CN" sz="2000" dirty="0"/>
              <a:t>::testing::Test</a:t>
            </a:r>
            <a:r>
              <a:rPr lang="zh-CN" altLang="en-US" sz="2000" dirty="0"/>
              <a:t>。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endParaRPr lang="en-US" altLang="zh-CN" sz="28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zh-CN" sz="28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C0944BD-AA8F-47D5-8FBF-7949B0F57D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5900" y="2982620"/>
            <a:ext cx="5284787" cy="3002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539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4">
            <a:extLst>
              <a:ext uri="{FF2B5EF4-FFF2-40B4-BE49-F238E27FC236}">
                <a16:creationId xmlns:a16="http://schemas.microsoft.com/office/drawing/2014/main" id="{25606F3F-82D3-4AD5-9C1B-5A629FF0FC9C}"/>
              </a:ext>
            </a:extLst>
          </p:cNvPr>
          <p:cNvSpPr/>
          <p:nvPr/>
        </p:nvSpPr>
        <p:spPr>
          <a:xfrm>
            <a:off x="276225" y="763385"/>
            <a:ext cx="720909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latin typeface="仿宋" panose="02010609060101010101" pitchFamily="49" charset="-122"/>
                <a:ea typeface="仿宋" panose="02010609060101010101" pitchFamily="49" charset="-122"/>
              </a:rPr>
              <a:t>Google Test</a:t>
            </a:r>
            <a:r>
              <a:rPr lang="zh-CN" altLang="en-US" sz="2800" dirty="0">
                <a:latin typeface="仿宋" panose="02010609060101010101" pitchFamily="49" charset="-122"/>
                <a:ea typeface="仿宋" panose="02010609060101010101" pitchFamily="49" charset="-122"/>
              </a:rPr>
              <a:t>使用</a:t>
            </a:r>
            <a:r>
              <a:rPr lang="en-US" altLang="zh-CN" sz="2800" dirty="0">
                <a:latin typeface="仿宋" panose="02010609060101010101" pitchFamily="49" charset="-122"/>
                <a:ea typeface="仿宋" panose="02010609060101010101" pitchFamily="49" charset="-122"/>
              </a:rPr>
              <a:t>——Test Fixture</a:t>
            </a:r>
            <a:endParaRPr lang="zh-CN" altLang="en-US" sz="2800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95C38D6-49D1-45EC-AF3B-1C688AAB53B6}"/>
              </a:ext>
            </a:extLst>
          </p:cNvPr>
          <p:cNvSpPr txBox="1"/>
          <p:nvPr/>
        </p:nvSpPr>
        <p:spPr>
          <a:xfrm>
            <a:off x="421913" y="1607939"/>
            <a:ext cx="9207049" cy="17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2000" dirty="0"/>
              <a:t>不同于普通</a:t>
            </a:r>
            <a:r>
              <a:rPr lang="en-US" altLang="zh-CN" sz="2000" dirty="0"/>
              <a:t>TEST</a:t>
            </a:r>
            <a:r>
              <a:rPr lang="zh-CN" altLang="en-US" sz="2000" dirty="0"/>
              <a:t>宏，使用</a:t>
            </a:r>
            <a:r>
              <a:rPr lang="en-US" altLang="zh-CN" sz="2000" dirty="0"/>
              <a:t>Test fixture</a:t>
            </a:r>
            <a:r>
              <a:rPr lang="zh-CN" altLang="en-US" sz="2000" dirty="0"/>
              <a:t>需要使用宏</a:t>
            </a:r>
            <a:r>
              <a:rPr lang="en-US" altLang="zh-CN" sz="2000" dirty="0"/>
              <a:t>TEST_F</a:t>
            </a:r>
            <a:r>
              <a:rPr lang="zh-CN" altLang="en-US" sz="2000" dirty="0"/>
              <a:t>。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endParaRPr lang="en-US" altLang="zh-CN" sz="28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zh-CN" sz="28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EB0C445-C20E-4CD8-A242-AA7545801D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9700" y="2301297"/>
            <a:ext cx="4605337" cy="3693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7603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4">
            <a:extLst>
              <a:ext uri="{FF2B5EF4-FFF2-40B4-BE49-F238E27FC236}">
                <a16:creationId xmlns:a16="http://schemas.microsoft.com/office/drawing/2014/main" id="{25606F3F-82D3-4AD5-9C1B-5A629FF0FC9C}"/>
              </a:ext>
            </a:extLst>
          </p:cNvPr>
          <p:cNvSpPr/>
          <p:nvPr/>
        </p:nvSpPr>
        <p:spPr>
          <a:xfrm>
            <a:off x="276225" y="763385"/>
            <a:ext cx="720909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latin typeface="仿宋" panose="02010609060101010101" pitchFamily="49" charset="-122"/>
                <a:ea typeface="仿宋" panose="02010609060101010101" pitchFamily="49" charset="-122"/>
              </a:rPr>
              <a:t>Google Test</a:t>
            </a:r>
            <a:r>
              <a:rPr lang="zh-CN" altLang="en-US" sz="2800" dirty="0">
                <a:latin typeface="仿宋" panose="02010609060101010101" pitchFamily="49" charset="-122"/>
                <a:ea typeface="仿宋" panose="02010609060101010101" pitchFamily="49" charset="-122"/>
              </a:rPr>
              <a:t>使用</a:t>
            </a:r>
            <a:r>
              <a:rPr lang="en-US" altLang="zh-CN" sz="2800" dirty="0">
                <a:latin typeface="仿宋" panose="02010609060101010101" pitchFamily="49" charset="-122"/>
                <a:ea typeface="仿宋" panose="02010609060101010101" pitchFamily="49" charset="-122"/>
              </a:rPr>
              <a:t>——Test Fixture</a:t>
            </a:r>
            <a:endParaRPr lang="zh-CN" altLang="en-US" sz="2800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95C38D6-49D1-45EC-AF3B-1C688AAB53B6}"/>
              </a:ext>
            </a:extLst>
          </p:cNvPr>
          <p:cNvSpPr txBox="1"/>
          <p:nvPr/>
        </p:nvSpPr>
        <p:spPr>
          <a:xfrm>
            <a:off x="421913" y="1607939"/>
            <a:ext cx="9207049" cy="2704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z="2000" dirty="0"/>
              <a:t>Test Fixture</a:t>
            </a:r>
            <a:r>
              <a:rPr lang="zh-CN" altLang="en-US" sz="2000" dirty="0"/>
              <a:t>运行步骤如下：</a:t>
            </a:r>
            <a:endParaRPr lang="en-US" altLang="zh-CN" sz="20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zh-CN" sz="20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zh-CN" sz="2000" dirty="0"/>
          </a:p>
          <a:p>
            <a:pPr>
              <a:lnSpc>
                <a:spcPct val="150000"/>
              </a:lnSpc>
            </a:pPr>
            <a:endParaRPr lang="en-US" altLang="zh-CN" sz="28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zh-CN" sz="28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6FF87C0-8D13-45C7-BDBD-6B2873A20F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913" y="2319581"/>
            <a:ext cx="9980612" cy="2218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4909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4">
            <a:extLst>
              <a:ext uri="{FF2B5EF4-FFF2-40B4-BE49-F238E27FC236}">
                <a16:creationId xmlns:a16="http://schemas.microsoft.com/office/drawing/2014/main" id="{25606F3F-82D3-4AD5-9C1B-5A629FF0FC9C}"/>
              </a:ext>
            </a:extLst>
          </p:cNvPr>
          <p:cNvSpPr/>
          <p:nvPr/>
        </p:nvSpPr>
        <p:spPr>
          <a:xfrm>
            <a:off x="276225" y="763385"/>
            <a:ext cx="720909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latin typeface="仿宋" panose="02010609060101010101" pitchFamily="49" charset="-122"/>
                <a:ea typeface="仿宋" panose="02010609060101010101" pitchFamily="49" charset="-122"/>
              </a:rPr>
              <a:t>Google Test</a:t>
            </a:r>
            <a:r>
              <a:rPr lang="zh-CN" altLang="en-US" sz="2800" dirty="0">
                <a:latin typeface="仿宋" panose="02010609060101010101" pitchFamily="49" charset="-122"/>
                <a:ea typeface="仿宋" panose="02010609060101010101" pitchFamily="49" charset="-122"/>
              </a:rPr>
              <a:t>使用</a:t>
            </a:r>
            <a:r>
              <a:rPr lang="en-US" altLang="zh-CN" sz="2800" dirty="0">
                <a:latin typeface="仿宋" panose="02010609060101010101" pitchFamily="49" charset="-122"/>
                <a:ea typeface="仿宋" panose="02010609060101010101" pitchFamily="49" charset="-122"/>
              </a:rPr>
              <a:t>——</a:t>
            </a:r>
            <a:r>
              <a:rPr lang="en-US" altLang="zh-CN" sz="2800" dirty="0"/>
              <a:t>Type Test</a:t>
            </a:r>
            <a:endParaRPr lang="zh-CN" altLang="en-US" sz="2800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95C38D6-49D1-45EC-AF3B-1C688AAB53B6}"/>
              </a:ext>
            </a:extLst>
          </p:cNvPr>
          <p:cNvSpPr txBox="1"/>
          <p:nvPr/>
        </p:nvSpPr>
        <p:spPr>
          <a:xfrm>
            <a:off x="434613" y="1360289"/>
            <a:ext cx="10036537" cy="60744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z="2000" dirty="0"/>
              <a:t>Type Test</a:t>
            </a:r>
            <a:r>
              <a:rPr lang="zh-CN" altLang="en-US" sz="2000" dirty="0"/>
              <a:t>用来避免对一些相似的类写重复或者类似的测试用例代码，</a:t>
            </a:r>
            <a:r>
              <a:rPr lang="zh-CN" altLang="zh-CN" sz="2000" dirty="0"/>
              <a:t>让测试独立于具体的类型，可以支持一套测试用例应用于指定的多种类型</a:t>
            </a:r>
            <a:r>
              <a:rPr lang="zh-CN" altLang="en-US" sz="2000" dirty="0"/>
              <a:t>，其步骤如下：</a:t>
            </a:r>
            <a:endParaRPr lang="en-US" altLang="zh-CN" sz="20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zh-CN" sz="2000" dirty="0"/>
          </a:p>
          <a:p>
            <a:pPr marL="342900" lvl="0" indent="-342900" algn="just">
              <a:lnSpc>
                <a:spcPct val="150000"/>
              </a:lnSpc>
              <a:buFont typeface="Wingdings" panose="05000000000000000000" pitchFamily="2" charset="2"/>
              <a:buChar char=""/>
            </a:pP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定义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Test fixture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，它需要使用模板类型；</a:t>
            </a:r>
          </a:p>
          <a:p>
            <a:pPr marL="342900" lvl="0" indent="-342900" algn="just">
              <a:lnSpc>
                <a:spcPct val="150000"/>
              </a:lnSpc>
              <a:buFont typeface="Wingdings" panose="05000000000000000000" pitchFamily="2" charset="2"/>
              <a:buChar char=""/>
            </a:pP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使用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::testing::Types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定义测试的所有类型；</a:t>
            </a:r>
          </a:p>
          <a:p>
            <a:pPr marL="342900" lvl="0" indent="-342900" algn="just">
              <a:lnSpc>
                <a:spcPct val="150000"/>
              </a:lnSpc>
              <a:buFont typeface="Wingdings" panose="05000000000000000000" pitchFamily="2" charset="2"/>
              <a:buChar char=""/>
            </a:pP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使用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TYPED_TEST_SUITE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宏关联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test fixture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和测试类型；</a:t>
            </a:r>
          </a:p>
          <a:p>
            <a:pPr marL="342900" lvl="0" indent="-342900" algn="just">
              <a:lnSpc>
                <a:spcPct val="150000"/>
              </a:lnSpc>
              <a:buFont typeface="Wingdings" panose="05000000000000000000" pitchFamily="2" charset="2"/>
              <a:buChar char=""/>
            </a:pP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使用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TYPED_TEST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宏而不是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TEST_F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定义一个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type test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。</a:t>
            </a:r>
            <a:endParaRPr lang="en-US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Wingdings" panose="05000000000000000000" pitchFamily="2" charset="2"/>
              <a:buChar char=""/>
            </a:pPr>
            <a:endParaRPr lang="en-US" altLang="zh-CN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lvl="0" indent="457200" algn="just">
              <a:lnSpc>
                <a:spcPct val="150000"/>
              </a:lnSpc>
            </a:pP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为了使用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test fixture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中定义的类型和静态变量，需要使用前缀</a:t>
            </a:r>
            <a:r>
              <a:rPr lang="en-US" altLang="zh-CN" sz="18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TestFixture</a:t>
            </a: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::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，其中访问类型还需要加上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typename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TestFixture</a:t>
            </a: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:: 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。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zh-CN" sz="2000" dirty="0"/>
          </a:p>
          <a:p>
            <a:pPr>
              <a:lnSpc>
                <a:spcPct val="150000"/>
              </a:lnSpc>
            </a:pPr>
            <a:endParaRPr lang="en-US" altLang="zh-CN" sz="28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zh-CN" sz="2800" dirty="0"/>
          </a:p>
        </p:txBody>
      </p:sp>
    </p:spTree>
    <p:extLst>
      <p:ext uri="{BB962C8B-B14F-4D97-AF65-F5344CB8AC3E}">
        <p14:creationId xmlns:p14="http://schemas.microsoft.com/office/powerpoint/2010/main" val="15868903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4">
            <a:extLst>
              <a:ext uri="{FF2B5EF4-FFF2-40B4-BE49-F238E27FC236}">
                <a16:creationId xmlns:a16="http://schemas.microsoft.com/office/drawing/2014/main" id="{25606F3F-82D3-4AD5-9C1B-5A629FF0FC9C}"/>
              </a:ext>
            </a:extLst>
          </p:cNvPr>
          <p:cNvSpPr/>
          <p:nvPr/>
        </p:nvSpPr>
        <p:spPr>
          <a:xfrm>
            <a:off x="276225" y="763385"/>
            <a:ext cx="720909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latin typeface="仿宋" panose="02010609060101010101" pitchFamily="49" charset="-122"/>
                <a:ea typeface="仿宋" panose="02010609060101010101" pitchFamily="49" charset="-122"/>
              </a:rPr>
              <a:t>Google Test</a:t>
            </a:r>
            <a:r>
              <a:rPr lang="zh-CN" altLang="en-US" sz="2800" dirty="0">
                <a:latin typeface="仿宋" panose="02010609060101010101" pitchFamily="49" charset="-122"/>
                <a:ea typeface="仿宋" panose="02010609060101010101" pitchFamily="49" charset="-122"/>
              </a:rPr>
              <a:t>使用</a:t>
            </a:r>
            <a:r>
              <a:rPr lang="en-US" altLang="zh-CN" sz="2800" dirty="0">
                <a:latin typeface="仿宋" panose="02010609060101010101" pitchFamily="49" charset="-122"/>
                <a:ea typeface="仿宋" panose="02010609060101010101" pitchFamily="49" charset="-122"/>
              </a:rPr>
              <a:t>——</a:t>
            </a:r>
            <a:r>
              <a:rPr lang="en-US" altLang="zh-CN" sz="2800" dirty="0"/>
              <a:t>Type Test</a:t>
            </a:r>
            <a:endParaRPr lang="zh-CN" altLang="en-US" sz="2800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95C38D6-49D1-45EC-AF3B-1C688AAB53B6}"/>
              </a:ext>
            </a:extLst>
          </p:cNvPr>
          <p:cNvSpPr txBox="1"/>
          <p:nvPr/>
        </p:nvSpPr>
        <p:spPr>
          <a:xfrm>
            <a:off x="434613" y="1360289"/>
            <a:ext cx="10036537" cy="2704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z="2000" dirty="0"/>
              <a:t>Type Test </a:t>
            </a:r>
            <a:r>
              <a:rPr lang="zh-CN" altLang="en-US" sz="2000" dirty="0"/>
              <a:t>先定义一个模板类型的</a:t>
            </a:r>
            <a:r>
              <a:rPr lang="en-US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Test fixture</a:t>
            </a:r>
            <a:r>
              <a:rPr lang="zh-CN" altLang="en-US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。</a:t>
            </a:r>
            <a:endParaRPr lang="en-US" altLang="zh-CN" sz="20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zh-CN" sz="20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zh-CN" sz="2000" dirty="0"/>
          </a:p>
          <a:p>
            <a:pPr>
              <a:lnSpc>
                <a:spcPct val="150000"/>
              </a:lnSpc>
            </a:pPr>
            <a:endParaRPr lang="en-US" altLang="zh-CN" sz="28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zh-CN" sz="28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B8402B6-0C19-4041-B287-F33E8F8A6D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700" y="2160587"/>
            <a:ext cx="7848600" cy="282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1056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4">
            <a:extLst>
              <a:ext uri="{FF2B5EF4-FFF2-40B4-BE49-F238E27FC236}">
                <a16:creationId xmlns:a16="http://schemas.microsoft.com/office/drawing/2014/main" id="{25606F3F-82D3-4AD5-9C1B-5A629FF0FC9C}"/>
              </a:ext>
            </a:extLst>
          </p:cNvPr>
          <p:cNvSpPr/>
          <p:nvPr/>
        </p:nvSpPr>
        <p:spPr>
          <a:xfrm>
            <a:off x="276225" y="763385"/>
            <a:ext cx="720909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latin typeface="仿宋" panose="02010609060101010101" pitchFamily="49" charset="-122"/>
                <a:ea typeface="仿宋" panose="02010609060101010101" pitchFamily="49" charset="-122"/>
              </a:rPr>
              <a:t>Google Test</a:t>
            </a:r>
            <a:r>
              <a:rPr lang="zh-CN" altLang="en-US" sz="2800" dirty="0">
                <a:latin typeface="仿宋" panose="02010609060101010101" pitchFamily="49" charset="-122"/>
                <a:ea typeface="仿宋" panose="02010609060101010101" pitchFamily="49" charset="-122"/>
              </a:rPr>
              <a:t>使用</a:t>
            </a:r>
            <a:r>
              <a:rPr lang="en-US" altLang="zh-CN" sz="2800" dirty="0">
                <a:latin typeface="仿宋" panose="02010609060101010101" pitchFamily="49" charset="-122"/>
                <a:ea typeface="仿宋" panose="02010609060101010101" pitchFamily="49" charset="-122"/>
              </a:rPr>
              <a:t>——</a:t>
            </a:r>
            <a:r>
              <a:rPr lang="en-US" altLang="zh-CN" sz="2800" dirty="0"/>
              <a:t>Type Test</a:t>
            </a:r>
            <a:endParaRPr lang="zh-CN" altLang="en-US" sz="2800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95C38D6-49D1-45EC-AF3B-1C688AAB53B6}"/>
              </a:ext>
            </a:extLst>
          </p:cNvPr>
          <p:cNvSpPr txBox="1"/>
          <p:nvPr/>
        </p:nvSpPr>
        <p:spPr>
          <a:xfrm>
            <a:off x="383813" y="1766689"/>
            <a:ext cx="10036537" cy="2704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z="2000" dirty="0"/>
              <a:t>Type Test </a:t>
            </a:r>
            <a:r>
              <a:rPr lang="zh-CN" altLang="en-US" sz="2000" dirty="0"/>
              <a:t>然后定义使用该测试模板的类型，并和</a:t>
            </a:r>
            <a:r>
              <a:rPr lang="en-US" altLang="zh-CN" sz="2000" dirty="0"/>
              <a:t>Test fixture</a:t>
            </a:r>
            <a:r>
              <a:rPr lang="zh-CN" altLang="en-US" sz="2000" dirty="0"/>
              <a:t>关联起来。</a:t>
            </a:r>
            <a:endParaRPr lang="en-US" altLang="zh-CN" sz="20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zh-CN" sz="20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zh-CN" sz="2000" dirty="0"/>
          </a:p>
          <a:p>
            <a:pPr>
              <a:lnSpc>
                <a:spcPct val="150000"/>
              </a:lnSpc>
            </a:pPr>
            <a:endParaRPr lang="en-US" altLang="zh-CN" sz="28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zh-CN" sz="28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91C737A-BA5D-4E78-A262-EA5F2A8863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587" y="2824162"/>
            <a:ext cx="7629525" cy="82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8914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4">
            <a:extLst>
              <a:ext uri="{FF2B5EF4-FFF2-40B4-BE49-F238E27FC236}">
                <a16:creationId xmlns:a16="http://schemas.microsoft.com/office/drawing/2014/main" id="{25606F3F-82D3-4AD5-9C1B-5A629FF0FC9C}"/>
              </a:ext>
            </a:extLst>
          </p:cNvPr>
          <p:cNvSpPr/>
          <p:nvPr/>
        </p:nvSpPr>
        <p:spPr>
          <a:xfrm>
            <a:off x="276225" y="763385"/>
            <a:ext cx="720909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latin typeface="仿宋" panose="02010609060101010101" pitchFamily="49" charset="-122"/>
                <a:ea typeface="仿宋" panose="02010609060101010101" pitchFamily="49" charset="-122"/>
              </a:rPr>
              <a:t>Google Test</a:t>
            </a:r>
            <a:r>
              <a:rPr lang="zh-CN" altLang="en-US" sz="2800" dirty="0">
                <a:latin typeface="仿宋" panose="02010609060101010101" pitchFamily="49" charset="-122"/>
                <a:ea typeface="仿宋" panose="02010609060101010101" pitchFamily="49" charset="-122"/>
              </a:rPr>
              <a:t>使用</a:t>
            </a:r>
            <a:r>
              <a:rPr lang="en-US" altLang="zh-CN" sz="2800" dirty="0">
                <a:latin typeface="仿宋" panose="02010609060101010101" pitchFamily="49" charset="-122"/>
                <a:ea typeface="仿宋" panose="02010609060101010101" pitchFamily="49" charset="-122"/>
              </a:rPr>
              <a:t>——</a:t>
            </a:r>
            <a:r>
              <a:rPr lang="en-US" altLang="zh-CN" sz="2800" dirty="0"/>
              <a:t>Type Test</a:t>
            </a:r>
            <a:endParaRPr lang="zh-CN" altLang="en-US" sz="2800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95C38D6-49D1-45EC-AF3B-1C688AAB53B6}"/>
              </a:ext>
            </a:extLst>
          </p:cNvPr>
          <p:cNvSpPr txBox="1"/>
          <p:nvPr/>
        </p:nvSpPr>
        <p:spPr>
          <a:xfrm>
            <a:off x="358413" y="1512689"/>
            <a:ext cx="10036537" cy="2242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z="2000" dirty="0"/>
              <a:t>Type Test</a:t>
            </a:r>
            <a:r>
              <a:rPr lang="zh-CN" altLang="en-US" sz="2000" dirty="0"/>
              <a:t>最后使用</a:t>
            </a:r>
            <a:r>
              <a:rPr lang="en-US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TYPED_TEST</a:t>
            </a:r>
            <a:r>
              <a:rPr lang="zh-CN" altLang="en-US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编写测试代码。</a:t>
            </a:r>
            <a:endParaRPr lang="en-US" altLang="zh-CN" sz="20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zh-CN" sz="2000" dirty="0"/>
          </a:p>
          <a:p>
            <a:pPr>
              <a:lnSpc>
                <a:spcPct val="150000"/>
              </a:lnSpc>
            </a:pPr>
            <a:endParaRPr lang="en-US" altLang="zh-CN" sz="28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zh-CN" sz="28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AC40773-BB97-4369-BC23-D80ED20CFD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6750" y="2416439"/>
            <a:ext cx="5067300" cy="3312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2525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4">
            <a:extLst>
              <a:ext uri="{FF2B5EF4-FFF2-40B4-BE49-F238E27FC236}">
                <a16:creationId xmlns:a16="http://schemas.microsoft.com/office/drawing/2014/main" id="{25606F3F-82D3-4AD5-9C1B-5A629FF0FC9C}"/>
              </a:ext>
            </a:extLst>
          </p:cNvPr>
          <p:cNvSpPr/>
          <p:nvPr/>
        </p:nvSpPr>
        <p:spPr>
          <a:xfrm>
            <a:off x="276225" y="763385"/>
            <a:ext cx="720909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latin typeface="仿宋" panose="02010609060101010101" pitchFamily="49" charset="-122"/>
                <a:ea typeface="仿宋" panose="02010609060101010101" pitchFamily="49" charset="-122"/>
              </a:rPr>
              <a:t>Google Test</a:t>
            </a:r>
            <a:r>
              <a:rPr lang="zh-CN" altLang="en-US" sz="2800" dirty="0">
                <a:latin typeface="仿宋" panose="02010609060101010101" pitchFamily="49" charset="-122"/>
                <a:ea typeface="仿宋" panose="02010609060101010101" pitchFamily="49" charset="-122"/>
              </a:rPr>
              <a:t>使用</a:t>
            </a:r>
            <a:r>
              <a:rPr lang="en-US" altLang="zh-CN" sz="2800" dirty="0">
                <a:latin typeface="仿宋" panose="02010609060101010101" pitchFamily="49" charset="-122"/>
                <a:ea typeface="仿宋" panose="02010609060101010101" pitchFamily="49" charset="-122"/>
              </a:rPr>
              <a:t>——Type-Parameter Test</a:t>
            </a:r>
            <a:endParaRPr lang="zh-CN" altLang="en-US" sz="2800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95C38D6-49D1-45EC-AF3B-1C688AAB53B6}"/>
              </a:ext>
            </a:extLst>
          </p:cNvPr>
          <p:cNvSpPr txBox="1"/>
          <p:nvPr/>
        </p:nvSpPr>
        <p:spPr>
          <a:xfrm>
            <a:off x="358413" y="1512689"/>
            <a:ext cx="10036537" cy="5658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z="2000" dirty="0"/>
              <a:t>Type-parameterized tests</a:t>
            </a:r>
            <a:r>
              <a:rPr lang="zh-CN" altLang="zh-CN" sz="2000" dirty="0"/>
              <a:t>类似于</a:t>
            </a:r>
            <a:r>
              <a:rPr lang="en-US" altLang="zh-CN" sz="2000" dirty="0"/>
              <a:t>Type test</a:t>
            </a:r>
            <a:r>
              <a:rPr lang="zh-CN" altLang="zh-CN" sz="2000" dirty="0"/>
              <a:t>，不过它无需事先知道</a:t>
            </a:r>
            <a:r>
              <a:rPr lang="en-US" altLang="zh-CN" sz="2000" dirty="0"/>
              <a:t>type</a:t>
            </a:r>
            <a:r>
              <a:rPr lang="zh-CN" altLang="zh-CN" sz="2000" dirty="0"/>
              <a:t>的类型</a:t>
            </a:r>
            <a:r>
              <a:rPr lang="zh-CN" altLang="en-US" sz="2000" dirty="0"/>
              <a:t>。</a:t>
            </a:r>
            <a:endParaRPr lang="en-US" altLang="zh-CN" sz="20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zh-CN" sz="20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Wingdings" panose="05000000000000000000" pitchFamily="2" charset="2"/>
              <a:buChar char=""/>
            </a:pP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定义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test fixture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，这一步类似于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Type test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；</a:t>
            </a:r>
          </a:p>
          <a:p>
            <a:pPr marL="342900" lvl="0" indent="-342900" algn="just">
              <a:lnSpc>
                <a:spcPct val="150000"/>
              </a:lnSpc>
              <a:buFont typeface="Wingdings" panose="05000000000000000000" pitchFamily="2" charset="2"/>
              <a:buChar char=""/>
            </a:pP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使用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TYPED_TEST_SUITE_P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宏定义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test fixture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是一个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type-parameterized test suite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；</a:t>
            </a:r>
          </a:p>
          <a:p>
            <a:pPr marL="342900" lvl="0" indent="-342900" algn="just">
              <a:lnSpc>
                <a:spcPct val="150000"/>
              </a:lnSpc>
              <a:buFont typeface="Wingdings" panose="05000000000000000000" pitchFamily="2" charset="2"/>
              <a:buChar char=""/>
            </a:pP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使用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TYPED_TEST_P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宏定义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type-parameterized test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；</a:t>
            </a:r>
          </a:p>
          <a:p>
            <a:pPr marL="342900" lvl="0" indent="-342900" algn="just">
              <a:lnSpc>
                <a:spcPct val="150000"/>
              </a:lnSpc>
              <a:buFont typeface="Wingdings" panose="05000000000000000000" pitchFamily="2" charset="2"/>
              <a:buChar char=""/>
            </a:pP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使用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REGEISTER_TYPED_TEST_SUITE_P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宏注册所有的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test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；</a:t>
            </a:r>
          </a:p>
          <a:p>
            <a:pPr marL="342900" lvl="0" indent="-342900" algn="just">
              <a:lnSpc>
                <a:spcPct val="150000"/>
              </a:lnSpc>
              <a:buFont typeface="Wingdings" panose="05000000000000000000" pitchFamily="2" charset="2"/>
              <a:buChar char=""/>
            </a:pP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以上定义可以放在一个头文件中，在使用前需要例化，需要使用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::testing::Types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定义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type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；</a:t>
            </a:r>
          </a:p>
          <a:p>
            <a:pPr marL="342900" lvl="0" indent="-342900" algn="just">
              <a:lnSpc>
                <a:spcPct val="150000"/>
              </a:lnSpc>
              <a:buFont typeface="Wingdings" panose="05000000000000000000" pitchFamily="2" charset="2"/>
              <a:buChar char=""/>
            </a:pP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使用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INSTANTITATE_TYPED_TEST_SUITE_P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例化。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zh-CN" sz="20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zh-CN" sz="2000" dirty="0"/>
          </a:p>
          <a:p>
            <a:pPr>
              <a:lnSpc>
                <a:spcPct val="150000"/>
              </a:lnSpc>
            </a:pPr>
            <a:endParaRPr lang="en-US" altLang="zh-CN" sz="28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zh-CN" sz="2800" dirty="0"/>
          </a:p>
        </p:txBody>
      </p:sp>
    </p:spTree>
    <p:extLst>
      <p:ext uri="{BB962C8B-B14F-4D97-AF65-F5344CB8AC3E}">
        <p14:creationId xmlns:p14="http://schemas.microsoft.com/office/powerpoint/2010/main" val="37040859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等腰三角形 1">
            <a:extLst>
              <a:ext uri="{FF2B5EF4-FFF2-40B4-BE49-F238E27FC236}">
                <a16:creationId xmlns:a16="http://schemas.microsoft.com/office/drawing/2014/main" id="{EFA4AC11-04F3-43C1-8617-BD66EE1CA0F8}"/>
              </a:ext>
            </a:extLst>
          </p:cNvPr>
          <p:cNvSpPr/>
          <p:nvPr/>
        </p:nvSpPr>
        <p:spPr>
          <a:xfrm rot="10800000">
            <a:off x="6961176" y="269311"/>
            <a:ext cx="2852158" cy="1446276"/>
          </a:xfrm>
          <a:prstGeom prst="triangle">
            <a:avLst>
              <a:gd name="adj" fmla="val 50000"/>
            </a:avLst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" name="等腰三角形 2">
            <a:extLst>
              <a:ext uri="{FF2B5EF4-FFF2-40B4-BE49-F238E27FC236}">
                <a16:creationId xmlns:a16="http://schemas.microsoft.com/office/drawing/2014/main" id="{3135AFAA-637B-446F-8076-B29B7652D2B6}"/>
              </a:ext>
            </a:extLst>
          </p:cNvPr>
          <p:cNvSpPr/>
          <p:nvPr/>
        </p:nvSpPr>
        <p:spPr>
          <a:xfrm rot="10800000">
            <a:off x="6961176" y="0"/>
            <a:ext cx="2852158" cy="1451514"/>
          </a:xfrm>
          <a:prstGeom prst="triangl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03E467D-E045-4AE3-8A21-7E833D38052A}"/>
              </a:ext>
            </a:extLst>
          </p:cNvPr>
          <p:cNvSpPr txBox="1"/>
          <p:nvPr/>
        </p:nvSpPr>
        <p:spPr>
          <a:xfrm>
            <a:off x="7399692" y="185551"/>
            <a:ext cx="20247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</a:rPr>
              <a:t>CONTENTS</a:t>
            </a:r>
            <a:endParaRPr lang="zh-CN" altLang="en-US" sz="2800" b="1" dirty="0">
              <a:solidFill>
                <a:schemeClr val="bg1"/>
              </a:solidFill>
            </a:endParaRPr>
          </a:p>
        </p:txBody>
      </p:sp>
      <p:sp>
        <p:nvSpPr>
          <p:cNvPr id="7" name="菱形 6">
            <a:extLst>
              <a:ext uri="{FF2B5EF4-FFF2-40B4-BE49-F238E27FC236}">
                <a16:creationId xmlns:a16="http://schemas.microsoft.com/office/drawing/2014/main" id="{0653BA82-38E0-487C-883B-E55F1EC0598C}"/>
              </a:ext>
            </a:extLst>
          </p:cNvPr>
          <p:cNvSpPr/>
          <p:nvPr/>
        </p:nvSpPr>
        <p:spPr>
          <a:xfrm>
            <a:off x="6164594" y="1686447"/>
            <a:ext cx="757776" cy="757776"/>
          </a:xfrm>
          <a:prstGeom prst="diamond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400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97BCA18-DC28-4A7E-8E95-514623CBF0F2}"/>
              </a:ext>
            </a:extLst>
          </p:cNvPr>
          <p:cNvSpPr txBox="1"/>
          <p:nvPr/>
        </p:nvSpPr>
        <p:spPr>
          <a:xfrm>
            <a:off x="7161928" y="1817306"/>
            <a:ext cx="34485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cs typeface="Arial" panose="020B0604020202020204" pitchFamily="34" charset="0"/>
              </a:rPr>
              <a:t>Google Test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cs typeface="Arial" panose="020B0604020202020204" pitchFamily="34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B94A0AFD-DA92-4CEF-8968-9A67E03E32E1}"/>
              </a:ext>
            </a:extLst>
          </p:cNvPr>
          <p:cNvSpPr txBox="1"/>
          <p:nvPr/>
        </p:nvSpPr>
        <p:spPr>
          <a:xfrm>
            <a:off x="6164594" y="1817306"/>
            <a:ext cx="7751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菱形 26">
            <a:extLst>
              <a:ext uri="{FF2B5EF4-FFF2-40B4-BE49-F238E27FC236}">
                <a16:creationId xmlns:a16="http://schemas.microsoft.com/office/drawing/2014/main" id="{26EDC595-1AAF-44CA-A3AA-C816CA288874}"/>
              </a:ext>
            </a:extLst>
          </p:cNvPr>
          <p:cNvSpPr/>
          <p:nvPr/>
        </p:nvSpPr>
        <p:spPr>
          <a:xfrm>
            <a:off x="6419156" y="2808012"/>
            <a:ext cx="757776" cy="757776"/>
          </a:xfrm>
          <a:prstGeom prst="diamond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400" dirty="0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22759016-7E7E-4AB2-8649-606FE3E2F86A}"/>
              </a:ext>
            </a:extLst>
          </p:cNvPr>
          <p:cNvSpPr txBox="1"/>
          <p:nvPr/>
        </p:nvSpPr>
        <p:spPr>
          <a:xfrm>
            <a:off x="7416490" y="2920290"/>
            <a:ext cx="34485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cs typeface="Arial" panose="020B0604020202020204" pitchFamily="34" charset="0"/>
              </a:rPr>
              <a:t>Google Mock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cs typeface="Arial" panose="020B0604020202020204" pitchFamily="34" charset="0"/>
            </a:endParaRPr>
          </a:p>
        </p:txBody>
      </p:sp>
      <p:sp>
        <p:nvSpPr>
          <p:cNvPr id="29" name="菱形 28">
            <a:extLst>
              <a:ext uri="{FF2B5EF4-FFF2-40B4-BE49-F238E27FC236}">
                <a16:creationId xmlns:a16="http://schemas.microsoft.com/office/drawing/2014/main" id="{D45CD8D1-C509-4A06-B31E-2F6CF69B2C4C}"/>
              </a:ext>
            </a:extLst>
          </p:cNvPr>
          <p:cNvSpPr/>
          <p:nvPr/>
        </p:nvSpPr>
        <p:spPr>
          <a:xfrm>
            <a:off x="6687977" y="3923682"/>
            <a:ext cx="757776" cy="757776"/>
          </a:xfrm>
          <a:prstGeom prst="diamond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400" dirty="0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19539D7B-4967-4F75-985F-FD38FF4D119C}"/>
              </a:ext>
            </a:extLst>
          </p:cNvPr>
          <p:cNvSpPr txBox="1"/>
          <p:nvPr/>
        </p:nvSpPr>
        <p:spPr>
          <a:xfrm>
            <a:off x="7685311" y="4054541"/>
            <a:ext cx="34485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cs typeface="Arial" panose="020B0604020202020204" pitchFamily="34" charset="0"/>
              </a:rPr>
              <a:t>Doxygen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cs typeface="Arial" panose="020B0604020202020204" pitchFamily="34" charset="0"/>
            </a:endParaRPr>
          </a:p>
        </p:txBody>
      </p:sp>
      <p:sp>
        <p:nvSpPr>
          <p:cNvPr id="31" name="菱形 30">
            <a:extLst>
              <a:ext uri="{FF2B5EF4-FFF2-40B4-BE49-F238E27FC236}">
                <a16:creationId xmlns:a16="http://schemas.microsoft.com/office/drawing/2014/main" id="{8DF3D654-5C63-4294-A5BF-054B150AFF26}"/>
              </a:ext>
            </a:extLst>
          </p:cNvPr>
          <p:cNvSpPr/>
          <p:nvPr/>
        </p:nvSpPr>
        <p:spPr>
          <a:xfrm>
            <a:off x="6931057" y="5047520"/>
            <a:ext cx="757776" cy="757776"/>
          </a:xfrm>
          <a:prstGeom prst="diamond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400" dirty="0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E62678A3-88F2-4925-94AF-28162205427B}"/>
              </a:ext>
            </a:extLst>
          </p:cNvPr>
          <p:cNvSpPr txBox="1"/>
          <p:nvPr/>
        </p:nvSpPr>
        <p:spPr>
          <a:xfrm>
            <a:off x="7928391" y="5159798"/>
            <a:ext cx="34485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cs typeface="Arial" panose="020B0604020202020204" pitchFamily="34" charset="0"/>
              </a:rPr>
              <a:t>Valgrind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cs typeface="Arial" panose="020B0604020202020204" pitchFamily="34" charset="0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CBAC2773-D4E6-4421-B342-FBF37B1D9742}"/>
              </a:ext>
            </a:extLst>
          </p:cNvPr>
          <p:cNvSpPr txBox="1"/>
          <p:nvPr/>
        </p:nvSpPr>
        <p:spPr>
          <a:xfrm>
            <a:off x="6412545" y="2930846"/>
            <a:ext cx="7751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59ED6468-6B78-4915-817E-83E7225E91E9}"/>
              </a:ext>
            </a:extLst>
          </p:cNvPr>
          <p:cNvSpPr txBox="1"/>
          <p:nvPr/>
        </p:nvSpPr>
        <p:spPr>
          <a:xfrm>
            <a:off x="6679289" y="4040960"/>
            <a:ext cx="7751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17CAFF87-337B-4944-88CA-94B1EE606CBF}"/>
              </a:ext>
            </a:extLst>
          </p:cNvPr>
          <p:cNvSpPr txBox="1"/>
          <p:nvPr/>
        </p:nvSpPr>
        <p:spPr>
          <a:xfrm>
            <a:off x="6922369" y="5173833"/>
            <a:ext cx="7751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767660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4">
            <a:extLst>
              <a:ext uri="{FF2B5EF4-FFF2-40B4-BE49-F238E27FC236}">
                <a16:creationId xmlns:a16="http://schemas.microsoft.com/office/drawing/2014/main" id="{25606F3F-82D3-4AD5-9C1B-5A629FF0FC9C}"/>
              </a:ext>
            </a:extLst>
          </p:cNvPr>
          <p:cNvSpPr/>
          <p:nvPr/>
        </p:nvSpPr>
        <p:spPr>
          <a:xfrm>
            <a:off x="276225" y="763385"/>
            <a:ext cx="720909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latin typeface="仿宋" panose="02010609060101010101" pitchFamily="49" charset="-122"/>
                <a:ea typeface="仿宋" panose="02010609060101010101" pitchFamily="49" charset="-122"/>
              </a:rPr>
              <a:t>Google Test</a:t>
            </a:r>
            <a:r>
              <a:rPr lang="zh-CN" altLang="en-US" sz="2800" dirty="0">
                <a:latin typeface="仿宋" panose="02010609060101010101" pitchFamily="49" charset="-122"/>
                <a:ea typeface="仿宋" panose="02010609060101010101" pitchFamily="49" charset="-122"/>
              </a:rPr>
              <a:t>使用</a:t>
            </a:r>
            <a:r>
              <a:rPr lang="en-US" altLang="zh-CN" sz="2800" dirty="0">
                <a:latin typeface="仿宋" panose="02010609060101010101" pitchFamily="49" charset="-122"/>
                <a:ea typeface="仿宋" panose="02010609060101010101" pitchFamily="49" charset="-122"/>
              </a:rPr>
              <a:t>——Type-Parameter Test</a:t>
            </a:r>
            <a:endParaRPr lang="zh-CN" altLang="en-US" sz="2800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95C38D6-49D1-45EC-AF3B-1C688AAB53B6}"/>
              </a:ext>
            </a:extLst>
          </p:cNvPr>
          <p:cNvSpPr txBox="1"/>
          <p:nvPr/>
        </p:nvSpPr>
        <p:spPr>
          <a:xfrm>
            <a:off x="358413" y="1512689"/>
            <a:ext cx="10036537" cy="3165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定义</a:t>
            </a:r>
            <a:r>
              <a:rPr lang="en-US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Test Fixture</a:t>
            </a:r>
            <a:r>
              <a:rPr lang="zh-CN" altLang="en-US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。</a:t>
            </a:r>
            <a:endParaRPr lang="en-US" altLang="zh-CN" sz="20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zh-CN" sz="20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zh-CN" sz="20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zh-CN" sz="2000" dirty="0"/>
          </a:p>
          <a:p>
            <a:pPr>
              <a:lnSpc>
                <a:spcPct val="150000"/>
              </a:lnSpc>
            </a:pPr>
            <a:endParaRPr lang="en-US" altLang="zh-CN" sz="28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zh-CN" sz="28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AC4D41E-F40D-428D-B174-B4A0CAEE9A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6362" y="2436812"/>
            <a:ext cx="6505575" cy="143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5218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4">
            <a:extLst>
              <a:ext uri="{FF2B5EF4-FFF2-40B4-BE49-F238E27FC236}">
                <a16:creationId xmlns:a16="http://schemas.microsoft.com/office/drawing/2014/main" id="{25606F3F-82D3-4AD5-9C1B-5A629FF0FC9C}"/>
              </a:ext>
            </a:extLst>
          </p:cNvPr>
          <p:cNvSpPr/>
          <p:nvPr/>
        </p:nvSpPr>
        <p:spPr>
          <a:xfrm>
            <a:off x="276225" y="763385"/>
            <a:ext cx="720909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latin typeface="仿宋" panose="02010609060101010101" pitchFamily="49" charset="-122"/>
                <a:ea typeface="仿宋" panose="02010609060101010101" pitchFamily="49" charset="-122"/>
              </a:rPr>
              <a:t>Google Test</a:t>
            </a:r>
            <a:r>
              <a:rPr lang="zh-CN" altLang="en-US" sz="2800" dirty="0">
                <a:latin typeface="仿宋" panose="02010609060101010101" pitchFamily="49" charset="-122"/>
                <a:ea typeface="仿宋" panose="02010609060101010101" pitchFamily="49" charset="-122"/>
              </a:rPr>
              <a:t>使用</a:t>
            </a:r>
            <a:r>
              <a:rPr lang="en-US" altLang="zh-CN" sz="2800" dirty="0">
                <a:latin typeface="仿宋" panose="02010609060101010101" pitchFamily="49" charset="-122"/>
                <a:ea typeface="仿宋" panose="02010609060101010101" pitchFamily="49" charset="-122"/>
              </a:rPr>
              <a:t>——Type-Parameter Test</a:t>
            </a:r>
            <a:endParaRPr lang="zh-CN" altLang="en-US" sz="2800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95C38D6-49D1-45EC-AF3B-1C688AAB53B6}"/>
              </a:ext>
            </a:extLst>
          </p:cNvPr>
          <p:cNvSpPr txBox="1"/>
          <p:nvPr/>
        </p:nvSpPr>
        <p:spPr>
          <a:xfrm>
            <a:off x="276225" y="1512689"/>
            <a:ext cx="10036537" cy="2704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声明其为</a:t>
            </a:r>
            <a:r>
              <a:rPr lang="en-US" altLang="zh-CN" sz="2000" dirty="0">
                <a:latin typeface="仿宋" panose="02010609060101010101" pitchFamily="49" charset="-122"/>
                <a:ea typeface="仿宋" panose="02010609060101010101" pitchFamily="49" charset="-122"/>
              </a:rPr>
              <a:t>Parameter</a:t>
            </a:r>
            <a:r>
              <a:rPr lang="zh-CN" altLang="en-US" sz="2000" dirty="0">
                <a:latin typeface="仿宋" panose="02010609060101010101" pitchFamily="49" charset="-122"/>
                <a:ea typeface="仿宋" panose="02010609060101010101" pitchFamily="49" charset="-122"/>
              </a:rPr>
              <a:t>类型的</a:t>
            </a:r>
            <a:r>
              <a:rPr lang="en-US" altLang="zh-CN" sz="2000" dirty="0">
                <a:latin typeface="仿宋" panose="02010609060101010101" pitchFamily="49" charset="-122"/>
                <a:ea typeface="仿宋" panose="02010609060101010101" pitchFamily="49" charset="-122"/>
              </a:rPr>
              <a:t>Type Test</a:t>
            </a:r>
            <a:r>
              <a:rPr lang="zh-CN" altLang="en-US" sz="2000" dirty="0">
                <a:latin typeface="仿宋" panose="02010609060101010101" pitchFamily="49" charset="-122"/>
                <a:ea typeface="仿宋" panose="02010609060101010101" pitchFamily="49" charset="-122"/>
              </a:rPr>
              <a:t>。</a:t>
            </a:r>
            <a:endParaRPr lang="en-US" altLang="zh-CN" sz="20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zh-CN" sz="20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zh-CN" sz="2000" dirty="0"/>
          </a:p>
          <a:p>
            <a:pPr>
              <a:lnSpc>
                <a:spcPct val="150000"/>
              </a:lnSpc>
            </a:pPr>
            <a:endParaRPr lang="en-US" altLang="zh-CN" sz="28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zh-CN" sz="28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FCE9461-AA32-44FA-92B3-DB0A2BA266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6075" y="3228975"/>
            <a:ext cx="4667250" cy="40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9729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4">
            <a:extLst>
              <a:ext uri="{FF2B5EF4-FFF2-40B4-BE49-F238E27FC236}">
                <a16:creationId xmlns:a16="http://schemas.microsoft.com/office/drawing/2014/main" id="{25606F3F-82D3-4AD5-9C1B-5A629FF0FC9C}"/>
              </a:ext>
            </a:extLst>
          </p:cNvPr>
          <p:cNvSpPr/>
          <p:nvPr/>
        </p:nvSpPr>
        <p:spPr>
          <a:xfrm>
            <a:off x="276225" y="763385"/>
            <a:ext cx="720909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latin typeface="仿宋" panose="02010609060101010101" pitchFamily="49" charset="-122"/>
                <a:ea typeface="仿宋" panose="02010609060101010101" pitchFamily="49" charset="-122"/>
              </a:rPr>
              <a:t>Google Test</a:t>
            </a:r>
            <a:r>
              <a:rPr lang="zh-CN" altLang="en-US" sz="2800" dirty="0">
                <a:latin typeface="仿宋" panose="02010609060101010101" pitchFamily="49" charset="-122"/>
                <a:ea typeface="仿宋" panose="02010609060101010101" pitchFamily="49" charset="-122"/>
              </a:rPr>
              <a:t>使用</a:t>
            </a:r>
            <a:r>
              <a:rPr lang="en-US" altLang="zh-CN" sz="2800" dirty="0">
                <a:latin typeface="仿宋" panose="02010609060101010101" pitchFamily="49" charset="-122"/>
                <a:ea typeface="仿宋" panose="02010609060101010101" pitchFamily="49" charset="-122"/>
              </a:rPr>
              <a:t>——Type-Parameter Test</a:t>
            </a:r>
            <a:endParaRPr lang="zh-CN" altLang="en-US" sz="2800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95C38D6-49D1-45EC-AF3B-1C688AAB53B6}"/>
              </a:ext>
            </a:extLst>
          </p:cNvPr>
          <p:cNvSpPr txBox="1"/>
          <p:nvPr/>
        </p:nvSpPr>
        <p:spPr>
          <a:xfrm>
            <a:off x="276225" y="1512689"/>
            <a:ext cx="10036537" cy="2704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使用宏</a:t>
            </a:r>
            <a:r>
              <a:rPr lang="en-US" altLang="zh-CN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TYPED_TEST_P</a:t>
            </a:r>
            <a:r>
              <a:rPr lang="zh-CN" altLang="en-US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定义测试用例，并关联到</a:t>
            </a:r>
            <a:r>
              <a:rPr lang="en-US" altLang="zh-CN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Test Suite</a:t>
            </a:r>
            <a:r>
              <a:rPr lang="zh-CN" altLang="en-US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。</a:t>
            </a:r>
            <a:endParaRPr lang="en-US" altLang="zh-CN" sz="20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zh-CN" sz="20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zh-CN" sz="2000" dirty="0"/>
          </a:p>
          <a:p>
            <a:pPr>
              <a:lnSpc>
                <a:spcPct val="150000"/>
              </a:lnSpc>
            </a:pPr>
            <a:endParaRPr lang="en-US" altLang="zh-CN" sz="28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zh-CN" sz="28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7900706-6A06-4776-B766-F5C2315107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337" y="2436812"/>
            <a:ext cx="8696325" cy="235267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11EF4B6-7029-40B5-8FC7-87202F2269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337" y="5076825"/>
            <a:ext cx="7820025" cy="74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7928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4">
            <a:extLst>
              <a:ext uri="{FF2B5EF4-FFF2-40B4-BE49-F238E27FC236}">
                <a16:creationId xmlns:a16="http://schemas.microsoft.com/office/drawing/2014/main" id="{25606F3F-82D3-4AD5-9C1B-5A629FF0FC9C}"/>
              </a:ext>
            </a:extLst>
          </p:cNvPr>
          <p:cNvSpPr/>
          <p:nvPr/>
        </p:nvSpPr>
        <p:spPr>
          <a:xfrm>
            <a:off x="276225" y="763385"/>
            <a:ext cx="720909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latin typeface="仿宋" panose="02010609060101010101" pitchFamily="49" charset="-122"/>
                <a:ea typeface="仿宋" panose="02010609060101010101" pitchFamily="49" charset="-122"/>
              </a:rPr>
              <a:t>Google Test</a:t>
            </a:r>
            <a:r>
              <a:rPr lang="zh-CN" altLang="en-US" sz="2800" dirty="0">
                <a:latin typeface="仿宋" panose="02010609060101010101" pitchFamily="49" charset="-122"/>
                <a:ea typeface="仿宋" panose="02010609060101010101" pitchFamily="49" charset="-122"/>
              </a:rPr>
              <a:t>使用</a:t>
            </a:r>
            <a:r>
              <a:rPr lang="en-US" altLang="zh-CN" sz="2800" dirty="0">
                <a:latin typeface="仿宋" panose="02010609060101010101" pitchFamily="49" charset="-122"/>
                <a:ea typeface="仿宋" panose="02010609060101010101" pitchFamily="49" charset="-122"/>
              </a:rPr>
              <a:t>——Type-Parameter Test</a:t>
            </a:r>
            <a:endParaRPr lang="zh-CN" altLang="en-US" sz="2800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95C38D6-49D1-45EC-AF3B-1C688AAB53B6}"/>
              </a:ext>
            </a:extLst>
          </p:cNvPr>
          <p:cNvSpPr txBox="1"/>
          <p:nvPr/>
        </p:nvSpPr>
        <p:spPr>
          <a:xfrm>
            <a:off x="276225" y="1512689"/>
            <a:ext cx="10036537" cy="2242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2000" dirty="0"/>
              <a:t>定义测试的</a:t>
            </a:r>
            <a:r>
              <a:rPr lang="en-US" altLang="zh-CN" sz="2000" dirty="0"/>
              <a:t>type</a:t>
            </a:r>
            <a:r>
              <a:rPr lang="zh-CN" altLang="en-US" sz="2000" dirty="0"/>
              <a:t>类型，并实例化。</a:t>
            </a:r>
            <a:endParaRPr lang="en-US" altLang="zh-CN" sz="20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zh-CN" sz="2000" dirty="0"/>
          </a:p>
          <a:p>
            <a:pPr>
              <a:lnSpc>
                <a:spcPct val="150000"/>
              </a:lnSpc>
            </a:pPr>
            <a:endParaRPr lang="en-US" altLang="zh-CN" sz="28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zh-CN" sz="28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2F512C6-3DBD-4794-878E-49D0DC7981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887" y="2927350"/>
            <a:ext cx="7896225" cy="89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4423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4">
            <a:extLst>
              <a:ext uri="{FF2B5EF4-FFF2-40B4-BE49-F238E27FC236}">
                <a16:creationId xmlns:a16="http://schemas.microsoft.com/office/drawing/2014/main" id="{25606F3F-82D3-4AD5-9C1B-5A629FF0FC9C}"/>
              </a:ext>
            </a:extLst>
          </p:cNvPr>
          <p:cNvSpPr/>
          <p:nvPr/>
        </p:nvSpPr>
        <p:spPr>
          <a:xfrm>
            <a:off x="276224" y="763385"/>
            <a:ext cx="80930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latin typeface="仿宋" panose="02010609060101010101" pitchFamily="49" charset="-122"/>
                <a:ea typeface="仿宋" panose="02010609060101010101" pitchFamily="49" charset="-122"/>
              </a:rPr>
              <a:t>Google Test</a:t>
            </a:r>
            <a:r>
              <a:rPr lang="zh-CN" altLang="en-US" sz="2800" dirty="0">
                <a:latin typeface="仿宋" panose="02010609060101010101" pitchFamily="49" charset="-122"/>
                <a:ea typeface="仿宋" panose="02010609060101010101" pitchFamily="49" charset="-122"/>
              </a:rPr>
              <a:t>使用</a:t>
            </a:r>
            <a:r>
              <a:rPr lang="en-US" altLang="zh-CN" sz="2800" dirty="0">
                <a:latin typeface="仿宋" panose="02010609060101010101" pitchFamily="49" charset="-122"/>
                <a:ea typeface="仿宋" panose="02010609060101010101" pitchFamily="49" charset="-122"/>
              </a:rPr>
              <a:t>——Value-Parameterized Test</a:t>
            </a:r>
            <a:endParaRPr lang="zh-CN" altLang="en-US" sz="2800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95C38D6-49D1-45EC-AF3B-1C688AAB53B6}"/>
              </a:ext>
            </a:extLst>
          </p:cNvPr>
          <p:cNvSpPr txBox="1"/>
          <p:nvPr/>
        </p:nvSpPr>
        <p:spPr>
          <a:xfrm>
            <a:off x="276225" y="1512689"/>
            <a:ext cx="10036537" cy="4735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Value-parameterized tests</a:t>
            </a:r>
            <a:r>
              <a:rPr lang="zh-CN" altLang="zh-CN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允许用不同的参数</a:t>
            </a:r>
            <a:r>
              <a:rPr lang="zh-CN" altLang="en-US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值</a:t>
            </a:r>
            <a:r>
              <a:rPr lang="zh-CN" altLang="zh-CN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去测试代码，从而无需写重复的代码。</a:t>
            </a:r>
            <a:endParaRPr lang="en-US" altLang="zh-CN" sz="20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Wingdings" panose="05000000000000000000" pitchFamily="2" charset="2"/>
              <a:buChar char=""/>
            </a:pP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定义一个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test fixture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，它必须继承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testing::Test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和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testing::</a:t>
            </a:r>
            <a:r>
              <a:rPr lang="en-US" altLang="zh-CN" sz="18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WithParamInterface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&lt;T&gt;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。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T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是参数</a:t>
            </a: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v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alue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的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type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。可以直接使用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testing::</a:t>
            </a:r>
            <a:r>
              <a:rPr lang="en-US" altLang="zh-CN" sz="18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TestWithParam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&lt;T&gt;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，它同时继承了两者；</a:t>
            </a:r>
          </a:p>
          <a:p>
            <a:pPr marL="342900" lvl="0" indent="-342900" algn="just">
              <a:lnSpc>
                <a:spcPct val="150000"/>
              </a:lnSpc>
              <a:buFont typeface="Wingdings" panose="05000000000000000000" pitchFamily="2" charset="2"/>
              <a:buChar char=""/>
            </a:pP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使用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TEST_P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定义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test patterns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，其中可以使用</a:t>
            </a:r>
            <a:r>
              <a:rPr lang="en-US" altLang="zh-CN" sz="18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GetParam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得到测试参数；</a:t>
            </a:r>
          </a:p>
          <a:p>
            <a:pPr marL="342900" lvl="0" indent="-342900" algn="just">
              <a:lnSpc>
                <a:spcPct val="150000"/>
              </a:lnSpc>
              <a:buFont typeface="Wingdings" panose="05000000000000000000" pitchFamily="2" charset="2"/>
              <a:buChar char=""/>
            </a:pP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最后使用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INSTANTIATE_TEST_SUITE_P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实例化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test suite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。可以调用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Google test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提供的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parameter generator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。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zh-CN" sz="2000" dirty="0"/>
          </a:p>
          <a:p>
            <a:pPr>
              <a:lnSpc>
                <a:spcPct val="150000"/>
              </a:lnSpc>
            </a:pPr>
            <a:endParaRPr lang="en-US" altLang="zh-CN" sz="28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zh-CN" sz="2800" dirty="0"/>
          </a:p>
        </p:txBody>
      </p:sp>
    </p:spTree>
    <p:extLst>
      <p:ext uri="{BB962C8B-B14F-4D97-AF65-F5344CB8AC3E}">
        <p14:creationId xmlns:p14="http://schemas.microsoft.com/office/powerpoint/2010/main" val="19701848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4">
            <a:extLst>
              <a:ext uri="{FF2B5EF4-FFF2-40B4-BE49-F238E27FC236}">
                <a16:creationId xmlns:a16="http://schemas.microsoft.com/office/drawing/2014/main" id="{25606F3F-82D3-4AD5-9C1B-5A629FF0FC9C}"/>
              </a:ext>
            </a:extLst>
          </p:cNvPr>
          <p:cNvSpPr/>
          <p:nvPr/>
        </p:nvSpPr>
        <p:spPr>
          <a:xfrm>
            <a:off x="276224" y="763385"/>
            <a:ext cx="80930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latin typeface="仿宋" panose="02010609060101010101" pitchFamily="49" charset="-122"/>
                <a:ea typeface="仿宋" panose="02010609060101010101" pitchFamily="49" charset="-122"/>
              </a:rPr>
              <a:t>Google Test</a:t>
            </a:r>
            <a:r>
              <a:rPr lang="zh-CN" altLang="en-US" sz="2800" dirty="0">
                <a:latin typeface="仿宋" panose="02010609060101010101" pitchFamily="49" charset="-122"/>
                <a:ea typeface="仿宋" panose="02010609060101010101" pitchFamily="49" charset="-122"/>
              </a:rPr>
              <a:t>使用</a:t>
            </a:r>
            <a:r>
              <a:rPr lang="en-US" altLang="zh-CN" sz="2800" dirty="0">
                <a:latin typeface="仿宋" panose="02010609060101010101" pitchFamily="49" charset="-122"/>
                <a:ea typeface="仿宋" panose="02010609060101010101" pitchFamily="49" charset="-122"/>
              </a:rPr>
              <a:t>——Value-Parameterized Test</a:t>
            </a:r>
            <a:endParaRPr lang="zh-CN" altLang="en-US" sz="2800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95C38D6-49D1-45EC-AF3B-1C688AAB53B6}"/>
              </a:ext>
            </a:extLst>
          </p:cNvPr>
          <p:cNvSpPr txBox="1"/>
          <p:nvPr/>
        </p:nvSpPr>
        <p:spPr>
          <a:xfrm>
            <a:off x="276225" y="1512689"/>
            <a:ext cx="10036537" cy="17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Value-parameterized tests</a:t>
            </a:r>
            <a:r>
              <a:rPr lang="zh-CN" altLang="en-US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，首先定义</a:t>
            </a:r>
            <a:r>
              <a:rPr lang="en-US" altLang="zh-CN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Value-Param</a:t>
            </a:r>
            <a:r>
              <a:rPr lang="zh-CN" altLang="en-US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类型的</a:t>
            </a:r>
            <a:r>
              <a:rPr lang="en-US" altLang="zh-CN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test fixture</a:t>
            </a:r>
            <a:r>
              <a:rPr lang="zh-CN" altLang="en-US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。</a:t>
            </a:r>
            <a:endParaRPr lang="en-US" altLang="zh-CN" sz="20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altLang="zh-CN" sz="28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zh-CN" sz="28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AA41A72-9D53-43BE-A5E8-7FF7B54113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1468" y="2226798"/>
            <a:ext cx="6567831" cy="3424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6828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4">
            <a:extLst>
              <a:ext uri="{FF2B5EF4-FFF2-40B4-BE49-F238E27FC236}">
                <a16:creationId xmlns:a16="http://schemas.microsoft.com/office/drawing/2014/main" id="{25606F3F-82D3-4AD5-9C1B-5A629FF0FC9C}"/>
              </a:ext>
            </a:extLst>
          </p:cNvPr>
          <p:cNvSpPr/>
          <p:nvPr/>
        </p:nvSpPr>
        <p:spPr>
          <a:xfrm>
            <a:off x="276224" y="763385"/>
            <a:ext cx="80930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latin typeface="仿宋" panose="02010609060101010101" pitchFamily="49" charset="-122"/>
                <a:ea typeface="仿宋" panose="02010609060101010101" pitchFamily="49" charset="-122"/>
              </a:rPr>
              <a:t>Google Test</a:t>
            </a:r>
            <a:r>
              <a:rPr lang="zh-CN" altLang="en-US" sz="2800" dirty="0">
                <a:latin typeface="仿宋" panose="02010609060101010101" pitchFamily="49" charset="-122"/>
                <a:ea typeface="仿宋" panose="02010609060101010101" pitchFamily="49" charset="-122"/>
              </a:rPr>
              <a:t>使用</a:t>
            </a:r>
            <a:r>
              <a:rPr lang="en-US" altLang="zh-CN" sz="2800" dirty="0">
                <a:latin typeface="仿宋" panose="02010609060101010101" pitchFamily="49" charset="-122"/>
                <a:ea typeface="仿宋" panose="02010609060101010101" pitchFamily="49" charset="-122"/>
              </a:rPr>
              <a:t>——Value-Parameterized Test</a:t>
            </a:r>
            <a:endParaRPr lang="zh-CN" altLang="en-US" sz="2800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95C38D6-49D1-45EC-AF3B-1C688AAB53B6}"/>
              </a:ext>
            </a:extLst>
          </p:cNvPr>
          <p:cNvSpPr txBox="1"/>
          <p:nvPr/>
        </p:nvSpPr>
        <p:spPr>
          <a:xfrm>
            <a:off x="276225" y="1512689"/>
            <a:ext cx="10036537" cy="17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Value-parameterized tests</a:t>
            </a:r>
            <a:r>
              <a:rPr lang="zh-CN" altLang="en-US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，然后使用</a:t>
            </a:r>
            <a:r>
              <a:rPr lang="en-US" altLang="zh-CN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TEST_P</a:t>
            </a:r>
            <a:r>
              <a:rPr lang="zh-CN" altLang="en-US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定义测试用例。</a:t>
            </a:r>
            <a:endParaRPr lang="en-US" altLang="zh-CN" sz="20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altLang="zh-CN" sz="28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zh-CN" sz="28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A4ED555-A351-4A03-8AC0-E0563608F8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037" y="2193925"/>
            <a:ext cx="9610725" cy="325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8802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4">
            <a:extLst>
              <a:ext uri="{FF2B5EF4-FFF2-40B4-BE49-F238E27FC236}">
                <a16:creationId xmlns:a16="http://schemas.microsoft.com/office/drawing/2014/main" id="{25606F3F-82D3-4AD5-9C1B-5A629FF0FC9C}"/>
              </a:ext>
            </a:extLst>
          </p:cNvPr>
          <p:cNvSpPr/>
          <p:nvPr/>
        </p:nvSpPr>
        <p:spPr>
          <a:xfrm>
            <a:off x="276224" y="763385"/>
            <a:ext cx="80930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latin typeface="仿宋" panose="02010609060101010101" pitchFamily="49" charset="-122"/>
                <a:ea typeface="仿宋" panose="02010609060101010101" pitchFamily="49" charset="-122"/>
              </a:rPr>
              <a:t>Google Test</a:t>
            </a:r>
            <a:r>
              <a:rPr lang="zh-CN" altLang="en-US" sz="2800" dirty="0">
                <a:latin typeface="仿宋" panose="02010609060101010101" pitchFamily="49" charset="-122"/>
                <a:ea typeface="仿宋" panose="02010609060101010101" pitchFamily="49" charset="-122"/>
              </a:rPr>
              <a:t>使用</a:t>
            </a:r>
            <a:r>
              <a:rPr lang="en-US" altLang="zh-CN" sz="2800" dirty="0">
                <a:latin typeface="仿宋" panose="02010609060101010101" pitchFamily="49" charset="-122"/>
                <a:ea typeface="仿宋" panose="02010609060101010101" pitchFamily="49" charset="-122"/>
              </a:rPr>
              <a:t>——Value-Parameterized Test</a:t>
            </a:r>
            <a:endParaRPr lang="zh-CN" altLang="en-US" sz="2800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95C38D6-49D1-45EC-AF3B-1C688AAB53B6}"/>
              </a:ext>
            </a:extLst>
          </p:cNvPr>
          <p:cNvSpPr txBox="1"/>
          <p:nvPr/>
        </p:nvSpPr>
        <p:spPr>
          <a:xfrm>
            <a:off x="276225" y="1512689"/>
            <a:ext cx="10036537" cy="17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Value-parameterized tests</a:t>
            </a:r>
            <a:r>
              <a:rPr lang="zh-CN" altLang="en-US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，最后实例化参数的值。</a:t>
            </a:r>
            <a:endParaRPr lang="en-US" altLang="zh-CN" sz="20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altLang="zh-CN" sz="28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zh-CN" sz="28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B5AFA02-0EE4-471B-AE79-2A0189AC86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537" y="2847975"/>
            <a:ext cx="9801225" cy="116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040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4">
            <a:extLst>
              <a:ext uri="{FF2B5EF4-FFF2-40B4-BE49-F238E27FC236}">
                <a16:creationId xmlns:a16="http://schemas.microsoft.com/office/drawing/2014/main" id="{25606F3F-82D3-4AD5-9C1B-5A629FF0FC9C}"/>
              </a:ext>
            </a:extLst>
          </p:cNvPr>
          <p:cNvSpPr/>
          <p:nvPr/>
        </p:nvSpPr>
        <p:spPr>
          <a:xfrm>
            <a:off x="276224" y="763385"/>
            <a:ext cx="80930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latin typeface="仿宋" panose="02010609060101010101" pitchFamily="49" charset="-122"/>
                <a:ea typeface="仿宋" panose="02010609060101010101" pitchFamily="49" charset="-122"/>
              </a:rPr>
              <a:t>Google Test</a:t>
            </a:r>
            <a:r>
              <a:rPr lang="zh-CN" altLang="en-US" sz="2800" dirty="0">
                <a:latin typeface="仿宋" panose="02010609060101010101" pitchFamily="49" charset="-122"/>
                <a:ea typeface="仿宋" panose="02010609060101010101" pitchFamily="49" charset="-122"/>
              </a:rPr>
              <a:t>使用</a:t>
            </a:r>
            <a:r>
              <a:rPr lang="en-US" altLang="zh-CN" sz="2800" dirty="0">
                <a:latin typeface="仿宋" panose="02010609060101010101" pitchFamily="49" charset="-122"/>
                <a:ea typeface="仿宋" panose="02010609060101010101" pitchFamily="49" charset="-122"/>
              </a:rPr>
              <a:t>——Value-Parameterized Test</a:t>
            </a:r>
            <a:endParaRPr lang="zh-CN" altLang="en-US" sz="2800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95C38D6-49D1-45EC-AF3B-1C688AAB53B6}"/>
              </a:ext>
            </a:extLst>
          </p:cNvPr>
          <p:cNvSpPr txBox="1"/>
          <p:nvPr/>
        </p:nvSpPr>
        <p:spPr>
          <a:xfrm>
            <a:off x="276225" y="1512689"/>
            <a:ext cx="10036537" cy="17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Value-parameterized tests</a:t>
            </a:r>
            <a:r>
              <a:rPr lang="zh-CN" altLang="en-US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，实例化的方法如下。</a:t>
            </a:r>
            <a:endParaRPr lang="en-US" altLang="zh-CN" sz="20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altLang="zh-CN" sz="28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zh-CN" sz="28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42EB5B9-F343-4289-A7EE-A3094FFC08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241" y="2425700"/>
            <a:ext cx="9677521" cy="3105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4627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4">
            <a:extLst>
              <a:ext uri="{FF2B5EF4-FFF2-40B4-BE49-F238E27FC236}">
                <a16:creationId xmlns:a16="http://schemas.microsoft.com/office/drawing/2014/main" id="{25606F3F-82D3-4AD5-9C1B-5A629FF0FC9C}"/>
              </a:ext>
            </a:extLst>
          </p:cNvPr>
          <p:cNvSpPr/>
          <p:nvPr/>
        </p:nvSpPr>
        <p:spPr>
          <a:xfrm>
            <a:off x="276224" y="763385"/>
            <a:ext cx="80930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latin typeface="仿宋" panose="02010609060101010101" pitchFamily="49" charset="-122"/>
                <a:ea typeface="仿宋" panose="02010609060101010101" pitchFamily="49" charset="-122"/>
              </a:rPr>
              <a:t>Google Test</a:t>
            </a:r>
            <a:r>
              <a:rPr lang="zh-CN" altLang="en-US" sz="2800" dirty="0">
                <a:latin typeface="仿宋" panose="02010609060101010101" pitchFamily="49" charset="-122"/>
                <a:ea typeface="仿宋" panose="02010609060101010101" pitchFamily="49" charset="-122"/>
              </a:rPr>
              <a:t>使用</a:t>
            </a:r>
            <a:r>
              <a:rPr lang="en-US" altLang="zh-CN" sz="2800" dirty="0">
                <a:latin typeface="仿宋" panose="02010609060101010101" pitchFamily="49" charset="-122"/>
                <a:ea typeface="仿宋" panose="02010609060101010101" pitchFamily="49" charset="-122"/>
              </a:rPr>
              <a:t>——Death Test</a:t>
            </a:r>
            <a:endParaRPr lang="zh-CN" altLang="en-US" sz="2800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95C38D6-49D1-45EC-AF3B-1C688AAB53B6}"/>
              </a:ext>
            </a:extLst>
          </p:cNvPr>
          <p:cNvSpPr txBox="1"/>
          <p:nvPr/>
        </p:nvSpPr>
        <p:spPr>
          <a:xfrm>
            <a:off x="307974" y="1550789"/>
            <a:ext cx="10036537" cy="2242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Death Test</a:t>
            </a:r>
            <a:r>
              <a:rPr lang="zh-CN" altLang="en-US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就是检查程序是否会按照预期的崩溃。</a:t>
            </a:r>
            <a:endParaRPr lang="en-US" altLang="zh-CN" sz="20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zh-CN" sz="20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altLang="zh-CN" sz="28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zh-CN" sz="28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43A1BE3-227F-470F-AB94-807854901C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249773"/>
            <a:ext cx="9499600" cy="1231868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33009A0D-65E7-41C5-B4F2-67200B104AB6}"/>
              </a:ext>
            </a:extLst>
          </p:cNvPr>
          <p:cNvSpPr txBox="1"/>
          <p:nvPr/>
        </p:nvSpPr>
        <p:spPr>
          <a:xfrm>
            <a:off x="381000" y="3595076"/>
            <a:ext cx="9017000" cy="33741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18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1. statement</a:t>
            </a:r>
            <a:r>
              <a:rPr lang="zh-CN" altLang="en-US" sz="18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是被测试的代码语句；</a:t>
            </a:r>
          </a:p>
          <a:p>
            <a:pPr algn="l">
              <a:lnSpc>
                <a:spcPct val="150000"/>
              </a:lnSpc>
            </a:pPr>
            <a:r>
              <a:rPr lang="en-US" altLang="zh-CN" sz="18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2. regex</a:t>
            </a:r>
            <a:r>
              <a:rPr lang="zh-CN" altLang="en-US" sz="18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是一个正则表达式，用来匹配异常时在</a:t>
            </a:r>
            <a:r>
              <a:rPr lang="en-US" altLang="zh-CN" sz="18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stderr</a:t>
            </a:r>
            <a:r>
              <a:rPr lang="zh-CN" altLang="en-US" sz="18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中输出的内容；</a:t>
            </a:r>
            <a:endParaRPr lang="en-US" altLang="zh-CN" sz="18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3. predicate </a:t>
            </a:r>
            <a:r>
              <a:rPr lang="zh-CN" altLang="en-US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在这里必须是一个委托，接收</a:t>
            </a: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zh-CN" altLang="en-US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型参数，并返回</a:t>
            </a: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bool</a:t>
            </a:r>
            <a:r>
              <a:rPr lang="zh-CN" altLang="en-US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。只有当返回值为</a:t>
            </a: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true</a:t>
            </a:r>
            <a:r>
              <a:rPr lang="zh-CN" altLang="en-US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时，死亡测试案例才算通过。</a:t>
            </a:r>
            <a:r>
              <a:rPr lang="en-US" altLang="zh-CN" kern="100" dirty="0" err="1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gtest</a:t>
            </a:r>
            <a:r>
              <a:rPr lang="zh-CN" altLang="en-US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提供了一些常用的</a:t>
            </a: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predicate</a:t>
            </a:r>
            <a:r>
              <a:rPr lang="zh-CN" altLang="en-US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。</a:t>
            </a:r>
            <a:endParaRPr lang="en-US" altLang="zh-CN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::testing::</a:t>
            </a:r>
            <a:r>
              <a:rPr lang="en-US" altLang="zh-CN" kern="100" dirty="0" err="1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ExitedWithCode</a:t>
            </a: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kern="100" dirty="0" err="1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exit_code</a:t>
            </a: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)</a:t>
            </a:r>
          </a:p>
          <a:p>
            <a:pPr algn="l">
              <a:lnSpc>
                <a:spcPct val="150000"/>
              </a:lnSpc>
            </a:pP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::testing::</a:t>
            </a:r>
            <a:r>
              <a:rPr lang="en-US" altLang="zh-CN" kern="100" dirty="0" err="1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KilledBySignal</a:t>
            </a: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kern="100" dirty="0" err="1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signal_number</a:t>
            </a: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)</a:t>
            </a:r>
          </a:p>
          <a:p>
            <a:pPr algn="l">
              <a:lnSpc>
                <a:spcPct val="150000"/>
              </a:lnSpc>
            </a:pPr>
            <a:endParaRPr lang="en-US" altLang="zh-CN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endParaRPr lang="zh-CN" altLang="en-US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49174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D694FE0D-48D9-4135-8314-62913560A033}"/>
              </a:ext>
            </a:extLst>
          </p:cNvPr>
          <p:cNvSpPr/>
          <p:nvPr/>
        </p:nvSpPr>
        <p:spPr>
          <a:xfrm>
            <a:off x="1407886" y="3770875"/>
            <a:ext cx="3461348" cy="132343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brightRoom" dir="t">
                <a:rot lat="0" lon="0" rev="0"/>
              </a:lightRig>
            </a:scene3d>
            <a:sp3d prstMaterial="metal"/>
          </a:bodyPr>
          <a:lstStyle/>
          <a:p>
            <a:r>
              <a:rPr lang="en-US" altLang="zh-CN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cs typeface="Arial" panose="020B0604020202020204" pitchFamily="34" charset="0"/>
              </a:rPr>
              <a:t>Google Test</a:t>
            </a:r>
            <a:endParaRPr lang="zh-CN" altLang="en-US" sz="40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cs typeface="Arial" panose="020B0604020202020204" pitchFamily="34" charset="0"/>
            </a:endParaRPr>
          </a:p>
          <a:p>
            <a:endParaRPr lang="zh-CN" altLang="en-US" sz="4000" b="1" dirty="0">
              <a:solidFill>
                <a:schemeClr val="bg2"/>
              </a:solidFill>
              <a:latin typeface="华康俪金黑W8(P)" panose="020B0800000000000000" pitchFamily="34" charset="-122"/>
              <a:ea typeface="华康俪金黑W8(P)" panose="020B0800000000000000" pitchFamily="34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52D33F7-E5D2-4AC8-9B86-DE046BBC33E0}"/>
              </a:ext>
            </a:extLst>
          </p:cNvPr>
          <p:cNvSpPr/>
          <p:nvPr/>
        </p:nvSpPr>
        <p:spPr>
          <a:xfrm>
            <a:off x="1830667" y="1463427"/>
            <a:ext cx="2137124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6600" dirty="0">
                <a:solidFill>
                  <a:schemeClr val="bg2"/>
                </a:solidFill>
                <a:latin typeface="Impact" panose="020B0806030902050204" pitchFamily="34" charset="0"/>
                <a:ea typeface="华康俪金黑W8(P)" panose="020B0800000000000000" pitchFamily="34" charset="-122"/>
              </a:rPr>
              <a:t>01</a:t>
            </a:r>
            <a:endParaRPr lang="zh-CN" altLang="en-US" sz="7200" dirty="0">
              <a:solidFill>
                <a:schemeClr val="bg2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 useBgFill="1">
        <p:nvSpPr>
          <p:cNvPr id="8" name="矩形 7">
            <a:extLst>
              <a:ext uri="{FF2B5EF4-FFF2-40B4-BE49-F238E27FC236}">
                <a16:creationId xmlns:a16="http://schemas.microsoft.com/office/drawing/2014/main" id="{A13DEC08-1528-4463-ACE2-2A725C7F6BA6}"/>
              </a:ext>
            </a:extLst>
          </p:cNvPr>
          <p:cNvSpPr/>
          <p:nvPr/>
        </p:nvSpPr>
        <p:spPr>
          <a:xfrm>
            <a:off x="1407886" y="2603336"/>
            <a:ext cx="2982686" cy="584775"/>
          </a:xfrm>
          <a:prstGeom prst="rect">
            <a:avLst/>
          </a:prstGeom>
          <a:effectLst>
            <a:outerShdw blurRad="50800" dist="50800" dir="5400000" sx="5000" sy="5000" algn="ctr" rotWithShape="0">
              <a:srgbClr val="000000">
                <a:alpha val="43137"/>
              </a:srgbClr>
            </a:outerShdw>
          </a:effectLst>
        </p:spPr>
        <p:txBody>
          <a:bodyPr wrap="square" rtlCol="0" anchor="ctr" anchorCtr="0">
            <a:spAutoFit/>
            <a:scene3d>
              <a:camera prst="orthographicFront"/>
              <a:lightRig rig="brightRoom" dir="t">
                <a:rot lat="0" lon="0" rev="0"/>
              </a:lightRig>
            </a:scene3d>
            <a:sp3d prstMaterial="metal"/>
          </a:bodyPr>
          <a:lstStyle/>
          <a:p>
            <a:pPr algn="ctr"/>
            <a:r>
              <a:rPr lang="en-US" altLang="zh-CN" sz="3200" kern="2000" spc="800" dirty="0">
                <a:solidFill>
                  <a:schemeClr val="bg2"/>
                </a:solidFill>
                <a:latin typeface="Impact" panose="020B0806030902050204" pitchFamily="34" charset="0"/>
                <a:ea typeface="华康俪金黑W8(P)" panose="020B0800000000000000" pitchFamily="34" charset="-122"/>
              </a:rPr>
              <a:t>PART ONE</a:t>
            </a:r>
            <a:endParaRPr lang="zh-CN" altLang="en-US" sz="3200" kern="2000" spc="800" dirty="0">
              <a:solidFill>
                <a:schemeClr val="bg2"/>
              </a:solidFill>
              <a:latin typeface="Impact" panose="020B0806030902050204" pitchFamily="34" charset="0"/>
              <a:ea typeface="华康俪金黑W8(P)" panose="020B08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941636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4">
            <a:extLst>
              <a:ext uri="{FF2B5EF4-FFF2-40B4-BE49-F238E27FC236}">
                <a16:creationId xmlns:a16="http://schemas.microsoft.com/office/drawing/2014/main" id="{25606F3F-82D3-4AD5-9C1B-5A629FF0FC9C}"/>
              </a:ext>
            </a:extLst>
          </p:cNvPr>
          <p:cNvSpPr/>
          <p:nvPr/>
        </p:nvSpPr>
        <p:spPr>
          <a:xfrm>
            <a:off x="276224" y="763385"/>
            <a:ext cx="80930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latin typeface="仿宋" panose="02010609060101010101" pitchFamily="49" charset="-122"/>
                <a:ea typeface="仿宋" panose="02010609060101010101" pitchFamily="49" charset="-122"/>
              </a:rPr>
              <a:t>Google Test</a:t>
            </a:r>
            <a:r>
              <a:rPr lang="zh-CN" altLang="en-US" sz="2800" dirty="0">
                <a:latin typeface="仿宋" panose="02010609060101010101" pitchFamily="49" charset="-122"/>
                <a:ea typeface="仿宋" panose="02010609060101010101" pitchFamily="49" charset="-122"/>
              </a:rPr>
              <a:t>使用</a:t>
            </a:r>
            <a:r>
              <a:rPr lang="en-US" altLang="zh-CN" sz="2800" dirty="0">
                <a:latin typeface="仿宋" panose="02010609060101010101" pitchFamily="49" charset="-122"/>
                <a:ea typeface="仿宋" panose="02010609060101010101" pitchFamily="49" charset="-122"/>
              </a:rPr>
              <a:t>——</a:t>
            </a:r>
            <a:r>
              <a:rPr lang="zh-CN" altLang="en-US" sz="2800" dirty="0">
                <a:latin typeface="仿宋" panose="02010609060101010101" pitchFamily="49" charset="-122"/>
                <a:ea typeface="仿宋" panose="02010609060101010101" pitchFamily="49" charset="-122"/>
              </a:rPr>
              <a:t>运行参数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95C38D6-49D1-45EC-AF3B-1C688AAB53B6}"/>
              </a:ext>
            </a:extLst>
          </p:cNvPr>
          <p:cNvSpPr txBox="1"/>
          <p:nvPr/>
        </p:nvSpPr>
        <p:spPr>
          <a:xfrm>
            <a:off x="276224" y="1379339"/>
            <a:ext cx="10036537" cy="6859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Google Test</a:t>
            </a:r>
            <a:r>
              <a:rPr lang="zh-CN" altLang="en-US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运行参数包括：</a:t>
            </a:r>
            <a:endParaRPr lang="en-US" altLang="zh-CN" sz="20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en-US" altLang="zh-CN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1. </a:t>
            </a:r>
            <a:r>
              <a:rPr lang="zh-CN" altLang="en-US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系统环境变量；</a:t>
            </a:r>
          </a:p>
          <a:p>
            <a:pPr algn="l">
              <a:lnSpc>
                <a:spcPct val="150000"/>
              </a:lnSpc>
            </a:pPr>
            <a:r>
              <a:rPr lang="en-US" altLang="zh-CN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2. </a:t>
            </a:r>
            <a:r>
              <a:rPr lang="zh-CN" altLang="en-US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命令行参数；</a:t>
            </a:r>
          </a:p>
          <a:p>
            <a:pPr algn="l">
              <a:lnSpc>
                <a:spcPct val="150000"/>
              </a:lnSpc>
            </a:pPr>
            <a:r>
              <a:rPr lang="en-US" altLang="zh-CN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3. </a:t>
            </a:r>
            <a:r>
              <a:rPr lang="zh-CN" altLang="en-US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代码中指定</a:t>
            </a:r>
            <a:r>
              <a:rPr lang="en-US" altLang="zh-CN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FLAG</a:t>
            </a:r>
            <a:r>
              <a:rPr lang="zh-CN" altLang="en-US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。</a:t>
            </a:r>
            <a:endParaRPr lang="en-US" altLang="zh-CN" sz="20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zh-CN" altLang="en-US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优先级是命令行参数 </a:t>
            </a:r>
            <a:r>
              <a:rPr lang="en-US" altLang="zh-CN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&gt; </a:t>
            </a:r>
            <a:r>
              <a:rPr lang="zh-CN" altLang="en-US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代码中指定</a:t>
            </a:r>
            <a:r>
              <a:rPr lang="en-US" altLang="zh-CN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FLAG &gt; </a:t>
            </a:r>
            <a:r>
              <a:rPr lang="zh-CN" altLang="en-US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系统环境变量</a:t>
            </a:r>
            <a:endParaRPr lang="en-US" altLang="zh-CN" sz="20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zh-CN" altLang="en-US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例如，设置输出</a:t>
            </a:r>
            <a:r>
              <a:rPr lang="en-US" altLang="zh-CN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xml</a:t>
            </a:r>
            <a:r>
              <a:rPr lang="zh-CN" altLang="en-US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格式的测试报告的位置参数可以采用如下三种方式：</a:t>
            </a:r>
            <a:endParaRPr lang="en-US" altLang="zh-CN" sz="20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设置系统运行环境变量，变量名</a:t>
            </a:r>
            <a:r>
              <a:rPr lang="en-US" altLang="zh-CN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GTEST_OUTPUT</a:t>
            </a:r>
            <a:r>
              <a:rPr lang="zh-CN" altLang="en-US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，值</a:t>
            </a:r>
            <a:r>
              <a:rPr lang="en-US" altLang="zh-CN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xml[:DIRECTORY_PATH\|:FILE_PATH]</a:t>
            </a:r>
            <a:r>
              <a:rPr lang="zh-CN" altLang="en-US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；</a:t>
            </a:r>
            <a:endParaRPr lang="en-US" altLang="zh-CN" sz="20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命令行参数指定</a:t>
            </a:r>
            <a:r>
              <a:rPr lang="en-US" altLang="zh-CN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--</a:t>
            </a:r>
            <a:r>
              <a:rPr lang="en-US" altLang="zh-CN" sz="2000" kern="100" dirty="0" err="1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gtest_output</a:t>
            </a:r>
            <a:r>
              <a:rPr lang="en-US" altLang="zh-CN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=xml[:DIRECTORY_PATH\|:FILE_PATH]</a:t>
            </a:r>
            <a:r>
              <a:rPr lang="zh-CN" altLang="en-US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；</a:t>
            </a:r>
            <a:endParaRPr lang="en-US" altLang="zh-CN" sz="20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测试代码中指定</a:t>
            </a:r>
            <a:r>
              <a:rPr lang="en-US" altLang="zh-CN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flag</a:t>
            </a:r>
            <a:r>
              <a:rPr lang="zh-CN" altLang="en-US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即</a:t>
            </a:r>
            <a:r>
              <a:rPr lang="en-US" altLang="zh-CN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testing::GTEST_FLAG(output) = “xml:”</a:t>
            </a:r>
            <a:r>
              <a:rPr lang="zh-CN" altLang="en-US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。</a:t>
            </a:r>
            <a:endParaRPr lang="en-US" altLang="zh-CN" sz="20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zh-CN" sz="20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zh-CN" sz="20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altLang="zh-CN" sz="28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zh-CN" sz="2800" dirty="0"/>
          </a:p>
        </p:txBody>
      </p:sp>
    </p:spTree>
    <p:extLst>
      <p:ext uri="{BB962C8B-B14F-4D97-AF65-F5344CB8AC3E}">
        <p14:creationId xmlns:p14="http://schemas.microsoft.com/office/powerpoint/2010/main" val="11811384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D694FE0D-48D9-4135-8314-62913560A033}"/>
              </a:ext>
            </a:extLst>
          </p:cNvPr>
          <p:cNvSpPr/>
          <p:nvPr/>
        </p:nvSpPr>
        <p:spPr>
          <a:xfrm>
            <a:off x="1407886" y="3770875"/>
            <a:ext cx="3461348" cy="132343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brightRoom" dir="t">
                <a:rot lat="0" lon="0" rev="0"/>
              </a:lightRig>
            </a:scene3d>
            <a:sp3d prstMaterial="metal"/>
          </a:bodyPr>
          <a:lstStyle/>
          <a:p>
            <a:r>
              <a:rPr lang="en-US" altLang="zh-CN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cs typeface="Arial" panose="020B0604020202020204" pitchFamily="34" charset="0"/>
              </a:rPr>
              <a:t>Google Mock</a:t>
            </a:r>
            <a:endParaRPr lang="zh-CN" altLang="en-US" sz="40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cs typeface="Arial" panose="020B0604020202020204" pitchFamily="34" charset="0"/>
            </a:endParaRPr>
          </a:p>
          <a:p>
            <a:endParaRPr lang="zh-CN" altLang="en-US" sz="4000" b="1" dirty="0">
              <a:solidFill>
                <a:schemeClr val="bg2"/>
              </a:solidFill>
              <a:latin typeface="华康俪金黑W8(P)" panose="020B0800000000000000" pitchFamily="34" charset="-122"/>
              <a:ea typeface="华康俪金黑W8(P)" panose="020B0800000000000000" pitchFamily="34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52D33F7-E5D2-4AC8-9B86-DE046BBC33E0}"/>
              </a:ext>
            </a:extLst>
          </p:cNvPr>
          <p:cNvSpPr/>
          <p:nvPr/>
        </p:nvSpPr>
        <p:spPr>
          <a:xfrm>
            <a:off x="1701626" y="1463427"/>
            <a:ext cx="2395207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6600" dirty="0">
                <a:solidFill>
                  <a:schemeClr val="bg2"/>
                </a:solidFill>
                <a:latin typeface="Impact" panose="020B0806030902050204" pitchFamily="34" charset="0"/>
                <a:ea typeface="华康俪金黑W8(P)" panose="020B0800000000000000" pitchFamily="34" charset="-122"/>
              </a:rPr>
              <a:t>02</a:t>
            </a:r>
            <a:endParaRPr lang="zh-CN" altLang="en-US" sz="7200" dirty="0">
              <a:solidFill>
                <a:schemeClr val="bg2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 useBgFill="1">
        <p:nvSpPr>
          <p:cNvPr id="8" name="矩形 7">
            <a:extLst>
              <a:ext uri="{FF2B5EF4-FFF2-40B4-BE49-F238E27FC236}">
                <a16:creationId xmlns:a16="http://schemas.microsoft.com/office/drawing/2014/main" id="{A13DEC08-1528-4463-ACE2-2A725C7F6BA6}"/>
              </a:ext>
            </a:extLst>
          </p:cNvPr>
          <p:cNvSpPr/>
          <p:nvPr/>
        </p:nvSpPr>
        <p:spPr>
          <a:xfrm>
            <a:off x="1407886" y="2603336"/>
            <a:ext cx="2982686" cy="584775"/>
          </a:xfrm>
          <a:prstGeom prst="rect">
            <a:avLst/>
          </a:prstGeom>
          <a:effectLst>
            <a:outerShdw blurRad="50800" dist="50800" dir="5400000" sx="5000" sy="5000" algn="ctr" rotWithShape="0">
              <a:srgbClr val="000000">
                <a:alpha val="43137"/>
              </a:srgbClr>
            </a:outerShdw>
          </a:effectLst>
        </p:spPr>
        <p:txBody>
          <a:bodyPr wrap="square" rtlCol="0" anchor="ctr" anchorCtr="0">
            <a:spAutoFit/>
            <a:scene3d>
              <a:camera prst="orthographicFront"/>
              <a:lightRig rig="brightRoom" dir="t">
                <a:rot lat="0" lon="0" rev="0"/>
              </a:lightRig>
            </a:scene3d>
            <a:sp3d prstMaterial="metal"/>
          </a:bodyPr>
          <a:lstStyle/>
          <a:p>
            <a:pPr algn="ctr"/>
            <a:r>
              <a:rPr lang="en-US" altLang="zh-CN" sz="3200" kern="2000" spc="800" dirty="0">
                <a:solidFill>
                  <a:schemeClr val="bg2"/>
                </a:solidFill>
                <a:latin typeface="Impact" panose="020B0806030902050204" pitchFamily="34" charset="0"/>
                <a:ea typeface="华康俪金黑W8(P)" panose="020B0800000000000000" pitchFamily="34" charset="-122"/>
              </a:rPr>
              <a:t>PART TWO</a:t>
            </a:r>
            <a:endParaRPr lang="zh-CN" altLang="en-US" sz="3200" kern="2000" spc="800" dirty="0">
              <a:solidFill>
                <a:schemeClr val="bg2"/>
              </a:solidFill>
              <a:latin typeface="Impact" panose="020B0806030902050204" pitchFamily="34" charset="0"/>
              <a:ea typeface="华康俪金黑W8(P)" panose="020B08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690224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4">
            <a:extLst>
              <a:ext uri="{FF2B5EF4-FFF2-40B4-BE49-F238E27FC236}">
                <a16:creationId xmlns:a16="http://schemas.microsoft.com/office/drawing/2014/main" id="{25606F3F-82D3-4AD5-9C1B-5A629FF0FC9C}"/>
              </a:ext>
            </a:extLst>
          </p:cNvPr>
          <p:cNvSpPr/>
          <p:nvPr/>
        </p:nvSpPr>
        <p:spPr>
          <a:xfrm>
            <a:off x="276225" y="763385"/>
            <a:ext cx="720909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latin typeface="仿宋" panose="02010609060101010101" pitchFamily="49" charset="-122"/>
                <a:ea typeface="仿宋" panose="02010609060101010101" pitchFamily="49" charset="-122"/>
              </a:rPr>
              <a:t>Google Mock</a:t>
            </a:r>
            <a:r>
              <a:rPr lang="zh-CN" altLang="en-US" sz="2800" dirty="0">
                <a:latin typeface="仿宋" panose="02010609060101010101" pitchFamily="49" charset="-122"/>
                <a:ea typeface="仿宋" panose="02010609060101010101" pitchFamily="49" charset="-122"/>
              </a:rPr>
              <a:t>简介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95C38D6-49D1-45EC-AF3B-1C688AAB53B6}"/>
              </a:ext>
            </a:extLst>
          </p:cNvPr>
          <p:cNvSpPr txBox="1"/>
          <p:nvPr/>
        </p:nvSpPr>
        <p:spPr>
          <a:xfrm>
            <a:off x="426049" y="1430434"/>
            <a:ext cx="920704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z="2400" dirty="0"/>
              <a:t>Google Mock</a:t>
            </a:r>
            <a:r>
              <a:rPr lang="zh-CN" altLang="zh-CN" sz="2400" dirty="0"/>
              <a:t>工具是辅助</a:t>
            </a:r>
            <a:r>
              <a:rPr lang="en-US" altLang="zh-CN" sz="2400" dirty="0"/>
              <a:t>google test</a:t>
            </a:r>
            <a:r>
              <a:rPr lang="zh-CN" altLang="zh-CN" sz="2400" dirty="0"/>
              <a:t>工具</a:t>
            </a:r>
            <a:r>
              <a:rPr lang="zh-CN" altLang="en-US" sz="2400" dirty="0"/>
              <a:t>测试</a:t>
            </a:r>
            <a:r>
              <a:rPr lang="zh-CN" altLang="zh-CN" sz="2400" dirty="0"/>
              <a:t>时使用的</a:t>
            </a:r>
            <a:r>
              <a:rPr lang="zh-CN" altLang="en-US" sz="2400" dirty="0"/>
              <a:t>；</a:t>
            </a:r>
            <a:endParaRPr lang="en-US" altLang="zh-CN" sz="2400" dirty="0"/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zh-CN" sz="2400" dirty="0"/>
              <a:t>在做单元测试时，被测试模块周边的模块可能还没写好，为了测试被测试单元，周边模块需要提供必须的输入，此时可以使用</a:t>
            </a:r>
            <a:r>
              <a:rPr lang="en-US" altLang="zh-CN" sz="2400" dirty="0"/>
              <a:t>google mock</a:t>
            </a:r>
            <a:r>
              <a:rPr lang="zh-CN" altLang="zh-CN" sz="2400" dirty="0"/>
              <a:t>来模拟这些输入</a:t>
            </a:r>
            <a:r>
              <a:rPr lang="zh-CN" altLang="en-US" sz="2400" dirty="0"/>
              <a:t>；</a:t>
            </a:r>
            <a:endParaRPr lang="en-US" altLang="zh-CN" sz="2400" dirty="0"/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z="2400" dirty="0"/>
              <a:t>Google mock</a:t>
            </a:r>
            <a:r>
              <a:rPr lang="zh-CN" altLang="en-US" sz="2400" dirty="0"/>
              <a:t>是类似于</a:t>
            </a:r>
            <a:r>
              <a:rPr lang="en-US" altLang="zh-CN" sz="2400" dirty="0" err="1"/>
              <a:t>jmock</a:t>
            </a:r>
            <a:r>
              <a:rPr lang="zh-CN" altLang="en-US" sz="2400" dirty="0"/>
              <a:t>，</a:t>
            </a:r>
            <a:r>
              <a:rPr lang="en-US" altLang="zh-CN" sz="2400" dirty="0" err="1"/>
              <a:t>EasyMock</a:t>
            </a:r>
            <a:r>
              <a:rPr lang="zh-CN" altLang="en-US" sz="2400" dirty="0"/>
              <a:t>等</a:t>
            </a:r>
            <a:r>
              <a:rPr lang="en-US" altLang="zh-CN" sz="2400" dirty="0"/>
              <a:t>mock</a:t>
            </a:r>
            <a:r>
              <a:rPr lang="zh-CN" altLang="en-US" sz="2400" dirty="0"/>
              <a:t>工具；</a:t>
            </a:r>
            <a:endParaRPr lang="zh-CN" altLang="zh-CN" sz="24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24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下载地址 </a:t>
            </a:r>
            <a:r>
              <a:rPr lang="en-US" altLang="zh-CN" sz="2400" dirty="0">
                <a:hlinkClick r:id="rId2"/>
              </a:rPr>
              <a:t>https://github.com/google/googletest</a:t>
            </a:r>
            <a:r>
              <a:rPr lang="zh-CN" altLang="en-US" sz="2400" dirty="0"/>
              <a:t>。</a:t>
            </a:r>
            <a:endParaRPr lang="en-US" altLang="zh-CN" sz="2400" dirty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022211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4">
            <a:extLst>
              <a:ext uri="{FF2B5EF4-FFF2-40B4-BE49-F238E27FC236}">
                <a16:creationId xmlns:a16="http://schemas.microsoft.com/office/drawing/2014/main" id="{25606F3F-82D3-4AD5-9C1B-5A629FF0FC9C}"/>
              </a:ext>
            </a:extLst>
          </p:cNvPr>
          <p:cNvSpPr/>
          <p:nvPr/>
        </p:nvSpPr>
        <p:spPr>
          <a:xfrm>
            <a:off x="276224" y="763385"/>
            <a:ext cx="80930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latin typeface="仿宋" panose="02010609060101010101" pitchFamily="49" charset="-122"/>
                <a:ea typeface="仿宋" panose="02010609060101010101" pitchFamily="49" charset="-122"/>
              </a:rPr>
              <a:t>Google Mock</a:t>
            </a:r>
            <a:r>
              <a:rPr lang="zh-CN" altLang="en-US" sz="2800" dirty="0">
                <a:latin typeface="仿宋" panose="02010609060101010101" pitchFamily="49" charset="-122"/>
                <a:ea typeface="仿宋" panose="02010609060101010101" pitchFamily="49" charset="-122"/>
              </a:rPr>
              <a:t>使用</a:t>
            </a:r>
            <a:r>
              <a:rPr lang="en-US" altLang="zh-CN" sz="2800" dirty="0">
                <a:latin typeface="仿宋" panose="02010609060101010101" pitchFamily="49" charset="-122"/>
                <a:ea typeface="仿宋" panose="02010609060101010101" pitchFamily="49" charset="-122"/>
              </a:rPr>
              <a:t>——</a:t>
            </a:r>
            <a:r>
              <a:rPr lang="zh-CN" altLang="en-US" sz="2800" dirty="0">
                <a:latin typeface="仿宋" panose="02010609060101010101" pitchFamily="49" charset="-122"/>
                <a:ea typeface="仿宋" panose="02010609060101010101" pitchFamily="49" charset="-122"/>
              </a:rPr>
              <a:t>使用过程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95C38D6-49D1-45EC-AF3B-1C688AAB53B6}"/>
              </a:ext>
            </a:extLst>
          </p:cNvPr>
          <p:cNvSpPr txBox="1"/>
          <p:nvPr/>
        </p:nvSpPr>
        <p:spPr>
          <a:xfrm>
            <a:off x="276225" y="1512689"/>
            <a:ext cx="10036537" cy="5151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典型的过程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如下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：</a:t>
            </a:r>
          </a:p>
          <a:p>
            <a:pPr marL="800100" lvl="1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zh-CN" altLang="zh-CN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导入</a:t>
            </a:r>
            <a:r>
              <a:rPr lang="en-US" altLang="zh-CN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gMock</a:t>
            </a:r>
            <a:r>
              <a:rPr lang="zh-CN" altLang="zh-CN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的名字空间；</a:t>
            </a:r>
          </a:p>
          <a:p>
            <a:pPr marL="800100" lvl="1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zh-CN" altLang="zh-CN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创建</a:t>
            </a:r>
            <a:r>
              <a:rPr lang="en-US" altLang="zh-CN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mock</a:t>
            </a:r>
            <a:r>
              <a:rPr lang="zh-CN" altLang="zh-CN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对象；</a:t>
            </a:r>
          </a:p>
          <a:p>
            <a:pPr marL="800100" lvl="1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zh-CN" altLang="zh-CN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设置默认的</a:t>
            </a:r>
            <a:r>
              <a:rPr lang="en-US" altLang="zh-CN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mock</a:t>
            </a:r>
            <a:r>
              <a:rPr lang="zh-CN" altLang="zh-CN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对象行为；</a:t>
            </a:r>
          </a:p>
          <a:p>
            <a:pPr marL="800100" lvl="1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zh-CN" altLang="zh-CN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设置</a:t>
            </a:r>
            <a:r>
              <a:rPr lang="en-US" altLang="zh-CN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mock</a:t>
            </a:r>
            <a:r>
              <a:rPr lang="zh-CN" altLang="zh-CN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期待的行为，怎么就调用的，以及会怎么做；</a:t>
            </a:r>
          </a:p>
          <a:p>
            <a:pPr marL="800100" lvl="1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zh-CN" altLang="zh-CN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使用</a:t>
            </a:r>
            <a:r>
              <a:rPr lang="en-US" altLang="zh-CN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mock</a:t>
            </a:r>
            <a:r>
              <a:rPr lang="zh-CN" altLang="zh-CN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实现</a:t>
            </a:r>
            <a:r>
              <a:rPr lang="en-US" altLang="zh-CN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test</a:t>
            </a:r>
            <a:r>
              <a:rPr lang="zh-CN" altLang="zh-CN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代码；</a:t>
            </a:r>
          </a:p>
          <a:p>
            <a:pPr marL="800100" lvl="1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US" altLang="zh-CN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Gmock</a:t>
            </a:r>
            <a:r>
              <a:rPr lang="zh-CN" altLang="zh-CN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将在析构时，验证所有的期望行为是否满足。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zh-CN" sz="20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zh-CN" sz="20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altLang="zh-CN" sz="28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zh-CN" sz="2800" dirty="0"/>
          </a:p>
        </p:txBody>
      </p:sp>
    </p:spTree>
    <p:extLst>
      <p:ext uri="{BB962C8B-B14F-4D97-AF65-F5344CB8AC3E}">
        <p14:creationId xmlns:p14="http://schemas.microsoft.com/office/powerpoint/2010/main" val="4302771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4">
            <a:extLst>
              <a:ext uri="{FF2B5EF4-FFF2-40B4-BE49-F238E27FC236}">
                <a16:creationId xmlns:a16="http://schemas.microsoft.com/office/drawing/2014/main" id="{25606F3F-82D3-4AD5-9C1B-5A629FF0FC9C}"/>
              </a:ext>
            </a:extLst>
          </p:cNvPr>
          <p:cNvSpPr/>
          <p:nvPr/>
        </p:nvSpPr>
        <p:spPr>
          <a:xfrm>
            <a:off x="276224" y="763385"/>
            <a:ext cx="80930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latin typeface="仿宋" panose="02010609060101010101" pitchFamily="49" charset="-122"/>
                <a:ea typeface="仿宋" panose="02010609060101010101" pitchFamily="49" charset="-122"/>
              </a:rPr>
              <a:t>Google Mock</a:t>
            </a:r>
            <a:r>
              <a:rPr lang="zh-CN" altLang="en-US" sz="2800" dirty="0">
                <a:latin typeface="仿宋" panose="02010609060101010101" pitchFamily="49" charset="-122"/>
                <a:ea typeface="仿宋" panose="02010609060101010101" pitchFamily="49" charset="-122"/>
              </a:rPr>
              <a:t>使用</a:t>
            </a:r>
            <a:r>
              <a:rPr lang="en-US" altLang="zh-CN" sz="2800" dirty="0">
                <a:latin typeface="仿宋" panose="02010609060101010101" pitchFamily="49" charset="-122"/>
                <a:ea typeface="仿宋" panose="02010609060101010101" pitchFamily="49" charset="-122"/>
              </a:rPr>
              <a:t>——</a:t>
            </a:r>
            <a:r>
              <a:rPr lang="zh-CN" altLang="en-US" sz="2800" dirty="0">
                <a:latin typeface="仿宋" panose="02010609060101010101" pitchFamily="49" charset="-122"/>
                <a:ea typeface="仿宋" panose="02010609060101010101" pitchFamily="49" charset="-122"/>
              </a:rPr>
              <a:t>使用过程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0F47FE0-3397-45DE-B14F-8715BE74C14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312544" y="1636712"/>
            <a:ext cx="5805805" cy="4129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5962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4">
            <a:extLst>
              <a:ext uri="{FF2B5EF4-FFF2-40B4-BE49-F238E27FC236}">
                <a16:creationId xmlns:a16="http://schemas.microsoft.com/office/drawing/2014/main" id="{25606F3F-82D3-4AD5-9C1B-5A629FF0FC9C}"/>
              </a:ext>
            </a:extLst>
          </p:cNvPr>
          <p:cNvSpPr/>
          <p:nvPr/>
        </p:nvSpPr>
        <p:spPr>
          <a:xfrm>
            <a:off x="276224" y="763385"/>
            <a:ext cx="80930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latin typeface="仿宋" panose="02010609060101010101" pitchFamily="49" charset="-122"/>
                <a:ea typeface="仿宋" panose="02010609060101010101" pitchFamily="49" charset="-122"/>
              </a:rPr>
              <a:t>Google Mock</a:t>
            </a:r>
            <a:r>
              <a:rPr lang="zh-CN" altLang="en-US" sz="2800" dirty="0">
                <a:latin typeface="仿宋" panose="02010609060101010101" pitchFamily="49" charset="-122"/>
                <a:ea typeface="仿宋" panose="02010609060101010101" pitchFamily="49" charset="-122"/>
              </a:rPr>
              <a:t>使用</a:t>
            </a:r>
            <a:r>
              <a:rPr lang="en-US" altLang="zh-CN" sz="2800" dirty="0">
                <a:latin typeface="仿宋" panose="02010609060101010101" pitchFamily="49" charset="-122"/>
                <a:ea typeface="仿宋" panose="02010609060101010101" pitchFamily="49" charset="-122"/>
              </a:rPr>
              <a:t>——</a:t>
            </a:r>
            <a:r>
              <a:rPr lang="zh-CN" altLang="en-US" sz="2800" dirty="0">
                <a:latin typeface="仿宋" panose="02010609060101010101" pitchFamily="49" charset="-122"/>
                <a:ea typeface="仿宋" panose="02010609060101010101" pitchFamily="49" charset="-122"/>
              </a:rPr>
              <a:t>创建</a:t>
            </a:r>
            <a:r>
              <a:rPr lang="en-US" altLang="zh-CN" sz="2800" dirty="0">
                <a:latin typeface="仿宋" panose="02010609060101010101" pitchFamily="49" charset="-122"/>
                <a:ea typeface="仿宋" panose="02010609060101010101" pitchFamily="49" charset="-122"/>
              </a:rPr>
              <a:t>Mock</a:t>
            </a:r>
            <a:r>
              <a:rPr lang="zh-CN" altLang="en-US" sz="2800" dirty="0">
                <a:latin typeface="仿宋" panose="02010609060101010101" pitchFamily="49" charset="-122"/>
                <a:ea typeface="仿宋" panose="02010609060101010101" pitchFamily="49" charset="-122"/>
              </a:rPr>
              <a:t>对象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37FCD94-4E2D-4E78-BF9F-5AF655FDF28D}"/>
              </a:ext>
            </a:extLst>
          </p:cNvPr>
          <p:cNvSpPr txBox="1"/>
          <p:nvPr/>
        </p:nvSpPr>
        <p:spPr>
          <a:xfrm>
            <a:off x="518153" y="1372348"/>
            <a:ext cx="10036537" cy="15963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对于需要被</a:t>
            </a:r>
            <a:r>
              <a:rPr lang="en-US" altLang="zh-CN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Mock</a:t>
            </a:r>
            <a:r>
              <a:rPr lang="zh-CN" altLang="en-US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的方法需要定义成</a:t>
            </a:r>
            <a:r>
              <a:rPr lang="en-US" altLang="zh-CN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virtual</a:t>
            </a:r>
            <a:r>
              <a:rPr lang="zh-CN" altLang="en-US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mock</a:t>
            </a:r>
            <a:r>
              <a:rPr lang="zh-CN" altLang="en-US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时最好加上</a:t>
            </a:r>
            <a:r>
              <a:rPr lang="en-US" altLang="zh-CN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override</a:t>
            </a:r>
            <a:r>
              <a:rPr lang="zh-CN" altLang="en-US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。</a:t>
            </a:r>
            <a:endParaRPr lang="en-US" altLang="zh-CN" sz="20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前面三部分是</a:t>
            </a:r>
            <a:r>
              <a:rPr lang="en-US" altLang="zh-CN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method</a:t>
            </a:r>
            <a:r>
              <a:rPr lang="zh-CN" altLang="en-US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的定义被分成了三部分，</a:t>
            </a:r>
            <a:r>
              <a:rPr lang="en-US" altLang="zh-CN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Specs</a:t>
            </a:r>
            <a:r>
              <a:rPr lang="zh-CN" altLang="en-US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包括</a:t>
            </a:r>
            <a:r>
              <a:rPr lang="en-US" altLang="zh-CN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const</a:t>
            </a:r>
            <a:r>
              <a:rPr lang="zh-CN" altLang="en-US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override</a:t>
            </a:r>
            <a:r>
              <a:rPr lang="zh-CN" altLang="en-US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等</a:t>
            </a:r>
            <a:endParaRPr lang="en-US" altLang="zh-CN" sz="28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zh-CN" sz="2800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AD4F1DEC-B010-4554-8EF6-6A82F7BF7A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283" y="2734340"/>
            <a:ext cx="9820275" cy="1933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20960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4">
            <a:extLst>
              <a:ext uri="{FF2B5EF4-FFF2-40B4-BE49-F238E27FC236}">
                <a16:creationId xmlns:a16="http://schemas.microsoft.com/office/drawing/2014/main" id="{25606F3F-82D3-4AD5-9C1B-5A629FF0FC9C}"/>
              </a:ext>
            </a:extLst>
          </p:cNvPr>
          <p:cNvSpPr/>
          <p:nvPr/>
        </p:nvSpPr>
        <p:spPr>
          <a:xfrm>
            <a:off x="276224" y="763385"/>
            <a:ext cx="80930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latin typeface="仿宋" panose="02010609060101010101" pitchFamily="49" charset="-122"/>
                <a:ea typeface="仿宋" panose="02010609060101010101" pitchFamily="49" charset="-122"/>
              </a:rPr>
              <a:t>Google Mock</a:t>
            </a:r>
            <a:r>
              <a:rPr lang="zh-CN" altLang="en-US" sz="2800" dirty="0">
                <a:latin typeface="仿宋" panose="02010609060101010101" pitchFamily="49" charset="-122"/>
                <a:ea typeface="仿宋" panose="02010609060101010101" pitchFamily="49" charset="-122"/>
              </a:rPr>
              <a:t>使用</a:t>
            </a:r>
            <a:r>
              <a:rPr lang="en-US" altLang="zh-CN" sz="2800" dirty="0">
                <a:latin typeface="仿宋" panose="02010609060101010101" pitchFamily="49" charset="-122"/>
                <a:ea typeface="仿宋" panose="02010609060101010101" pitchFamily="49" charset="-122"/>
              </a:rPr>
              <a:t>——</a:t>
            </a:r>
            <a:r>
              <a:rPr lang="zh-CN" altLang="en-US" sz="2800" dirty="0">
                <a:latin typeface="仿宋" panose="02010609060101010101" pitchFamily="49" charset="-122"/>
                <a:ea typeface="仿宋" panose="02010609060101010101" pitchFamily="49" charset="-122"/>
              </a:rPr>
              <a:t>创建</a:t>
            </a:r>
            <a:r>
              <a:rPr lang="en-US" altLang="zh-CN" sz="2800" dirty="0">
                <a:latin typeface="仿宋" panose="02010609060101010101" pitchFamily="49" charset="-122"/>
                <a:ea typeface="仿宋" panose="02010609060101010101" pitchFamily="49" charset="-122"/>
              </a:rPr>
              <a:t>Mock</a:t>
            </a:r>
            <a:r>
              <a:rPr lang="zh-CN" altLang="en-US" sz="2800" dirty="0">
                <a:latin typeface="仿宋" panose="02010609060101010101" pitchFamily="49" charset="-122"/>
                <a:ea typeface="仿宋" panose="02010609060101010101" pitchFamily="49" charset="-122"/>
              </a:rPr>
              <a:t>对象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AB62112-0A7B-4E97-A035-411B177B5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204" y="1867047"/>
            <a:ext cx="6676546" cy="225381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A4A959B-60E5-4190-ACFE-1E7CCB5D9E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218" y="4053164"/>
            <a:ext cx="6754519" cy="1970567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B37FCD94-4E2D-4E78-BF9F-5AF655FDF28D}"/>
              </a:ext>
            </a:extLst>
          </p:cNvPr>
          <p:cNvSpPr txBox="1"/>
          <p:nvPr/>
        </p:nvSpPr>
        <p:spPr>
          <a:xfrm>
            <a:off x="518153" y="1372348"/>
            <a:ext cx="10036537" cy="11346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对于需要被</a:t>
            </a:r>
            <a:r>
              <a:rPr lang="en-US" altLang="zh-CN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Mock</a:t>
            </a:r>
            <a:r>
              <a:rPr lang="zh-CN" altLang="en-US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的方法需要定义成</a:t>
            </a:r>
            <a:r>
              <a:rPr lang="en-US" altLang="zh-CN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virtual</a:t>
            </a:r>
            <a:r>
              <a:rPr lang="zh-CN" altLang="en-US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mock</a:t>
            </a:r>
            <a:r>
              <a:rPr lang="zh-CN" altLang="en-US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时最好加上</a:t>
            </a:r>
            <a:r>
              <a:rPr lang="en-US" altLang="zh-CN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override</a:t>
            </a:r>
            <a:r>
              <a:rPr lang="zh-CN" altLang="en-US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。</a:t>
            </a:r>
            <a:endParaRPr lang="en-US" altLang="zh-CN" sz="28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zh-CN" sz="2800" dirty="0"/>
          </a:p>
        </p:txBody>
      </p:sp>
    </p:spTree>
    <p:extLst>
      <p:ext uri="{BB962C8B-B14F-4D97-AF65-F5344CB8AC3E}">
        <p14:creationId xmlns:p14="http://schemas.microsoft.com/office/powerpoint/2010/main" val="18750222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4">
            <a:extLst>
              <a:ext uri="{FF2B5EF4-FFF2-40B4-BE49-F238E27FC236}">
                <a16:creationId xmlns:a16="http://schemas.microsoft.com/office/drawing/2014/main" id="{25606F3F-82D3-4AD5-9C1B-5A629FF0FC9C}"/>
              </a:ext>
            </a:extLst>
          </p:cNvPr>
          <p:cNvSpPr/>
          <p:nvPr/>
        </p:nvSpPr>
        <p:spPr>
          <a:xfrm>
            <a:off x="276224" y="763385"/>
            <a:ext cx="80930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latin typeface="仿宋" panose="02010609060101010101" pitchFamily="49" charset="-122"/>
                <a:ea typeface="仿宋" panose="02010609060101010101" pitchFamily="49" charset="-122"/>
              </a:rPr>
              <a:t>Google Mock</a:t>
            </a:r>
            <a:r>
              <a:rPr lang="zh-CN" altLang="en-US" sz="2800" dirty="0">
                <a:latin typeface="仿宋" panose="02010609060101010101" pitchFamily="49" charset="-122"/>
                <a:ea typeface="仿宋" panose="02010609060101010101" pitchFamily="49" charset="-122"/>
              </a:rPr>
              <a:t>使用</a:t>
            </a:r>
            <a:r>
              <a:rPr lang="en-US" altLang="zh-CN" sz="2800" dirty="0">
                <a:latin typeface="仿宋" panose="02010609060101010101" pitchFamily="49" charset="-122"/>
                <a:ea typeface="仿宋" panose="02010609060101010101" pitchFamily="49" charset="-122"/>
              </a:rPr>
              <a:t>——</a:t>
            </a:r>
            <a:r>
              <a:rPr lang="zh-CN" altLang="en-US" sz="2800" dirty="0">
                <a:latin typeface="仿宋" panose="02010609060101010101" pitchFamily="49" charset="-122"/>
                <a:ea typeface="仿宋" panose="02010609060101010101" pitchFamily="49" charset="-122"/>
              </a:rPr>
              <a:t>创建</a:t>
            </a:r>
            <a:r>
              <a:rPr lang="en-US" altLang="zh-CN" sz="2800" dirty="0">
                <a:latin typeface="仿宋" panose="02010609060101010101" pitchFamily="49" charset="-122"/>
                <a:ea typeface="仿宋" panose="02010609060101010101" pitchFamily="49" charset="-122"/>
              </a:rPr>
              <a:t>Mock</a:t>
            </a:r>
            <a:r>
              <a:rPr lang="zh-CN" altLang="en-US" sz="2800" dirty="0">
                <a:latin typeface="仿宋" panose="02010609060101010101" pitchFamily="49" charset="-122"/>
                <a:ea typeface="仿宋" panose="02010609060101010101" pitchFamily="49" charset="-122"/>
              </a:rPr>
              <a:t>对象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AB62112-0A7B-4E97-A035-411B177B5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204" y="1867047"/>
            <a:ext cx="6676546" cy="225381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A4A959B-60E5-4190-ACFE-1E7CCB5D9E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218" y="4053164"/>
            <a:ext cx="6754519" cy="1970567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B37FCD94-4E2D-4E78-BF9F-5AF655FDF28D}"/>
              </a:ext>
            </a:extLst>
          </p:cNvPr>
          <p:cNvSpPr txBox="1"/>
          <p:nvPr/>
        </p:nvSpPr>
        <p:spPr>
          <a:xfrm>
            <a:off x="518153" y="1372348"/>
            <a:ext cx="10036537" cy="11346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对于需要被</a:t>
            </a:r>
            <a:r>
              <a:rPr lang="en-US" altLang="zh-CN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Mock</a:t>
            </a:r>
            <a:r>
              <a:rPr lang="zh-CN" altLang="en-US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的方法需要定义成</a:t>
            </a:r>
            <a:r>
              <a:rPr lang="en-US" altLang="zh-CN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virtual</a:t>
            </a:r>
            <a:r>
              <a:rPr lang="zh-CN" altLang="en-US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mock</a:t>
            </a:r>
            <a:r>
              <a:rPr lang="zh-CN" altLang="en-US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时最好加上</a:t>
            </a:r>
            <a:r>
              <a:rPr lang="en-US" altLang="zh-CN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override</a:t>
            </a:r>
            <a:r>
              <a:rPr lang="zh-CN" altLang="en-US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。</a:t>
            </a:r>
            <a:endParaRPr lang="en-US" altLang="zh-CN" sz="28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zh-CN" sz="2800" dirty="0"/>
          </a:p>
        </p:txBody>
      </p:sp>
    </p:spTree>
    <p:extLst>
      <p:ext uri="{BB962C8B-B14F-4D97-AF65-F5344CB8AC3E}">
        <p14:creationId xmlns:p14="http://schemas.microsoft.com/office/powerpoint/2010/main" val="241052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4">
            <a:extLst>
              <a:ext uri="{FF2B5EF4-FFF2-40B4-BE49-F238E27FC236}">
                <a16:creationId xmlns:a16="http://schemas.microsoft.com/office/drawing/2014/main" id="{25606F3F-82D3-4AD5-9C1B-5A629FF0FC9C}"/>
              </a:ext>
            </a:extLst>
          </p:cNvPr>
          <p:cNvSpPr/>
          <p:nvPr/>
        </p:nvSpPr>
        <p:spPr>
          <a:xfrm>
            <a:off x="276224" y="763385"/>
            <a:ext cx="80930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latin typeface="仿宋" panose="02010609060101010101" pitchFamily="49" charset="-122"/>
                <a:ea typeface="仿宋" panose="02010609060101010101" pitchFamily="49" charset="-122"/>
              </a:rPr>
              <a:t>Google Mock</a:t>
            </a:r>
            <a:r>
              <a:rPr lang="zh-CN" altLang="en-US" sz="2800" dirty="0">
                <a:latin typeface="仿宋" panose="02010609060101010101" pitchFamily="49" charset="-122"/>
                <a:ea typeface="仿宋" panose="02010609060101010101" pitchFamily="49" charset="-122"/>
              </a:rPr>
              <a:t>使用</a:t>
            </a:r>
            <a:r>
              <a:rPr lang="en-US" altLang="zh-CN" sz="2800" dirty="0">
                <a:latin typeface="仿宋" panose="02010609060101010101" pitchFamily="49" charset="-122"/>
                <a:ea typeface="仿宋" panose="02010609060101010101" pitchFamily="49" charset="-122"/>
              </a:rPr>
              <a:t>——</a:t>
            </a:r>
            <a:r>
              <a:rPr lang="zh-CN" altLang="en-US" sz="2800" dirty="0">
                <a:latin typeface="仿宋" panose="02010609060101010101" pitchFamily="49" charset="-122"/>
                <a:ea typeface="仿宋" panose="02010609060101010101" pitchFamily="49" charset="-122"/>
              </a:rPr>
              <a:t>创建</a:t>
            </a:r>
            <a:r>
              <a:rPr lang="en-US" altLang="zh-CN" sz="2800" dirty="0">
                <a:latin typeface="仿宋" panose="02010609060101010101" pitchFamily="49" charset="-122"/>
                <a:ea typeface="仿宋" panose="02010609060101010101" pitchFamily="49" charset="-122"/>
              </a:rPr>
              <a:t>Mock</a:t>
            </a:r>
            <a:r>
              <a:rPr lang="zh-CN" altLang="en-US" sz="2800" dirty="0">
                <a:latin typeface="仿宋" panose="02010609060101010101" pitchFamily="49" charset="-122"/>
                <a:ea typeface="仿宋" panose="02010609060101010101" pitchFamily="49" charset="-122"/>
              </a:rPr>
              <a:t>对象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37FCD94-4E2D-4E78-BF9F-5AF655FDF28D}"/>
              </a:ext>
            </a:extLst>
          </p:cNvPr>
          <p:cNvSpPr txBox="1"/>
          <p:nvPr/>
        </p:nvSpPr>
        <p:spPr>
          <a:xfrm>
            <a:off x="518153" y="1372348"/>
            <a:ext cx="10036537" cy="11346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如果形参类型中有逗号，则需要使用括号把形参类型括起来。</a:t>
            </a:r>
            <a:endParaRPr lang="en-US" altLang="zh-CN" sz="28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zh-CN" sz="28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AE245CF-CFCE-49B4-BEB3-76553AB9FC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464" y="2208027"/>
            <a:ext cx="10525125" cy="16764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41D3477-4561-4C52-94AB-3CC000C024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464" y="4062302"/>
            <a:ext cx="8686800" cy="180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77582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4">
            <a:extLst>
              <a:ext uri="{FF2B5EF4-FFF2-40B4-BE49-F238E27FC236}">
                <a16:creationId xmlns:a16="http://schemas.microsoft.com/office/drawing/2014/main" id="{25606F3F-82D3-4AD5-9C1B-5A629FF0FC9C}"/>
              </a:ext>
            </a:extLst>
          </p:cNvPr>
          <p:cNvSpPr/>
          <p:nvPr/>
        </p:nvSpPr>
        <p:spPr>
          <a:xfrm>
            <a:off x="276224" y="763385"/>
            <a:ext cx="80930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latin typeface="仿宋" panose="02010609060101010101" pitchFamily="49" charset="-122"/>
                <a:ea typeface="仿宋" panose="02010609060101010101" pitchFamily="49" charset="-122"/>
              </a:rPr>
              <a:t>Google Mock</a:t>
            </a:r>
            <a:r>
              <a:rPr lang="zh-CN" altLang="en-US" sz="2800" dirty="0">
                <a:latin typeface="仿宋" panose="02010609060101010101" pitchFamily="49" charset="-122"/>
                <a:ea typeface="仿宋" panose="02010609060101010101" pitchFamily="49" charset="-122"/>
              </a:rPr>
              <a:t>使用</a:t>
            </a:r>
            <a:r>
              <a:rPr lang="en-US" altLang="zh-CN" sz="2800" dirty="0">
                <a:latin typeface="仿宋" panose="02010609060101010101" pitchFamily="49" charset="-122"/>
                <a:ea typeface="仿宋" panose="02010609060101010101" pitchFamily="49" charset="-122"/>
              </a:rPr>
              <a:t>——Setting Expectations</a:t>
            </a:r>
            <a:endParaRPr lang="zh-CN" altLang="en-US" sz="2800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105F0F7-280F-478C-B40D-E0372D5E7EB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89067" y="2624233"/>
            <a:ext cx="7237509" cy="2721078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84B7C423-7744-4A93-911E-97380766DC71}"/>
              </a:ext>
            </a:extLst>
          </p:cNvPr>
          <p:cNvSpPr txBox="1"/>
          <p:nvPr/>
        </p:nvSpPr>
        <p:spPr>
          <a:xfrm>
            <a:off x="276225" y="1512689"/>
            <a:ext cx="10036537" cy="17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? </a:t>
            </a:r>
            <a:r>
              <a:rPr lang="zh-CN" altLang="en-US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表示只能出现</a:t>
            </a:r>
            <a:r>
              <a:rPr lang="en-US" altLang="zh-CN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zh-CN" altLang="en-US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或者</a:t>
            </a:r>
            <a:r>
              <a:rPr lang="en-US" altLang="zh-CN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次，* 表示可以出现</a:t>
            </a:r>
            <a:r>
              <a:rPr lang="en-US" altLang="zh-CN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zh-CN" altLang="en-US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或者多次。</a:t>
            </a:r>
            <a:endParaRPr lang="en-US" altLang="zh-CN" sz="20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altLang="zh-CN" sz="28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zh-CN" sz="2800" dirty="0"/>
          </a:p>
        </p:txBody>
      </p:sp>
    </p:spTree>
    <p:extLst>
      <p:ext uri="{BB962C8B-B14F-4D97-AF65-F5344CB8AC3E}">
        <p14:creationId xmlns:p14="http://schemas.microsoft.com/office/powerpoint/2010/main" val="2480117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4">
            <a:extLst>
              <a:ext uri="{FF2B5EF4-FFF2-40B4-BE49-F238E27FC236}">
                <a16:creationId xmlns:a16="http://schemas.microsoft.com/office/drawing/2014/main" id="{25606F3F-82D3-4AD5-9C1B-5A629FF0FC9C}"/>
              </a:ext>
            </a:extLst>
          </p:cNvPr>
          <p:cNvSpPr/>
          <p:nvPr/>
        </p:nvSpPr>
        <p:spPr>
          <a:xfrm>
            <a:off x="276225" y="763385"/>
            <a:ext cx="720909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latin typeface="仿宋" panose="02010609060101010101" pitchFamily="49" charset="-122"/>
                <a:ea typeface="仿宋" panose="02010609060101010101" pitchFamily="49" charset="-122"/>
              </a:rPr>
              <a:t>Google Test</a:t>
            </a:r>
            <a:r>
              <a:rPr lang="zh-CN" altLang="en-US" sz="2800" dirty="0">
                <a:latin typeface="仿宋" panose="02010609060101010101" pitchFamily="49" charset="-122"/>
                <a:ea typeface="仿宋" panose="02010609060101010101" pitchFamily="49" charset="-122"/>
              </a:rPr>
              <a:t>简介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95C38D6-49D1-45EC-AF3B-1C688AAB53B6}"/>
              </a:ext>
            </a:extLst>
          </p:cNvPr>
          <p:cNvSpPr txBox="1"/>
          <p:nvPr/>
        </p:nvSpPr>
        <p:spPr>
          <a:xfrm>
            <a:off x="426049" y="1430434"/>
            <a:ext cx="920704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2400" dirty="0"/>
              <a:t>基于</a:t>
            </a:r>
            <a:r>
              <a:rPr lang="en-US" altLang="zh-CN" sz="2400" dirty="0" err="1"/>
              <a:t>xUnit</a:t>
            </a:r>
            <a:r>
              <a:rPr lang="zh-CN" altLang="en-US" sz="2400" dirty="0"/>
              <a:t>架构，类似于</a:t>
            </a:r>
            <a:r>
              <a:rPr lang="en-US" altLang="zh-CN" sz="2400" dirty="0"/>
              <a:t>Junit</a:t>
            </a:r>
            <a:r>
              <a:rPr lang="zh-CN" altLang="en-US" sz="2400" dirty="0"/>
              <a:t>或者</a:t>
            </a:r>
            <a:r>
              <a:rPr lang="en-US" altLang="zh-CN" sz="2400" dirty="0" err="1"/>
              <a:t>PyUnit</a:t>
            </a:r>
            <a:r>
              <a:rPr lang="zh-CN" altLang="en-US" sz="2400" dirty="0"/>
              <a:t>；</a:t>
            </a:r>
            <a:endParaRPr lang="en-US" altLang="zh-CN" sz="24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2400" dirty="0"/>
              <a:t>专用于</a:t>
            </a:r>
            <a:r>
              <a:rPr lang="en-US" altLang="zh-CN" sz="2400" dirty="0"/>
              <a:t>C++</a:t>
            </a:r>
            <a:r>
              <a:rPr lang="zh-CN" altLang="en-US" sz="2400" dirty="0"/>
              <a:t>的单元测试框架；</a:t>
            </a:r>
            <a:endParaRPr lang="en-US" altLang="zh-CN" sz="24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2400" dirty="0"/>
              <a:t>跨平台，可运行在</a:t>
            </a:r>
            <a:r>
              <a:rPr lang="en-US" altLang="zh-CN" sz="2400" dirty="0"/>
              <a:t>windows</a:t>
            </a:r>
            <a:r>
              <a:rPr lang="zh-CN" altLang="en-US" sz="2400" dirty="0"/>
              <a:t>，</a:t>
            </a:r>
            <a:r>
              <a:rPr lang="en-US" altLang="zh-CN" sz="2400" dirty="0" err="1"/>
              <a:t>linux</a:t>
            </a:r>
            <a:r>
              <a:rPr lang="zh-CN" altLang="en-US" sz="2400" dirty="0"/>
              <a:t>，</a:t>
            </a:r>
            <a:r>
              <a:rPr lang="en-US" altLang="zh-CN" sz="2400" dirty="0"/>
              <a:t>Mac</a:t>
            </a:r>
            <a:r>
              <a:rPr lang="zh-CN" altLang="en-US" sz="2400" dirty="0"/>
              <a:t>；</a:t>
            </a:r>
            <a:endParaRPr lang="en-US" altLang="zh-CN" sz="24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2400" dirty="0"/>
              <a:t>易于集成和使用，有丰富的接口和选项；</a:t>
            </a:r>
            <a:endParaRPr lang="en-US" altLang="zh-CN" sz="24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2400" dirty="0"/>
              <a:t>测试用例之间不会相互影响；</a:t>
            </a:r>
            <a:endParaRPr lang="en-US" altLang="zh-CN" sz="24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24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下载地址 </a:t>
            </a:r>
            <a:r>
              <a:rPr lang="en-US" altLang="zh-CN" sz="2400" dirty="0">
                <a:hlinkClick r:id="rId2"/>
              </a:rPr>
              <a:t>https://github.com/google/googletest</a:t>
            </a:r>
            <a:endParaRPr lang="en-US" altLang="zh-CN" sz="2400" dirty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3542333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4">
            <a:extLst>
              <a:ext uri="{FF2B5EF4-FFF2-40B4-BE49-F238E27FC236}">
                <a16:creationId xmlns:a16="http://schemas.microsoft.com/office/drawing/2014/main" id="{25606F3F-82D3-4AD5-9C1B-5A629FF0FC9C}"/>
              </a:ext>
            </a:extLst>
          </p:cNvPr>
          <p:cNvSpPr/>
          <p:nvPr/>
        </p:nvSpPr>
        <p:spPr>
          <a:xfrm>
            <a:off x="276224" y="763385"/>
            <a:ext cx="80930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latin typeface="仿宋" panose="02010609060101010101" pitchFamily="49" charset="-122"/>
                <a:ea typeface="仿宋" panose="02010609060101010101" pitchFamily="49" charset="-122"/>
              </a:rPr>
              <a:t>Google Mock</a:t>
            </a:r>
            <a:r>
              <a:rPr lang="zh-CN" altLang="en-US" sz="2800" dirty="0">
                <a:latin typeface="仿宋" panose="02010609060101010101" pitchFamily="49" charset="-122"/>
                <a:ea typeface="仿宋" panose="02010609060101010101" pitchFamily="49" charset="-122"/>
              </a:rPr>
              <a:t>使用</a:t>
            </a:r>
            <a:r>
              <a:rPr lang="en-US" altLang="zh-CN" sz="2800" dirty="0">
                <a:latin typeface="仿宋" panose="02010609060101010101" pitchFamily="49" charset="-122"/>
                <a:ea typeface="仿宋" panose="02010609060101010101" pitchFamily="49" charset="-122"/>
              </a:rPr>
              <a:t>——Setting Default Actions</a:t>
            </a:r>
            <a:endParaRPr lang="zh-CN" altLang="en-US" sz="2800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4B7C423-7744-4A93-911E-97380766DC71}"/>
              </a:ext>
            </a:extLst>
          </p:cNvPr>
          <p:cNvSpPr txBox="1"/>
          <p:nvPr/>
        </p:nvSpPr>
        <p:spPr>
          <a:xfrm>
            <a:off x="276225" y="1512689"/>
            <a:ext cx="10036537" cy="3812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ON_CALL</a:t>
            </a:r>
            <a:r>
              <a:rPr lang="zh-CN" altLang="en-US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表示</a:t>
            </a:r>
            <a:r>
              <a:rPr lang="en-US" altLang="zh-CN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mock-object</a:t>
            </a:r>
            <a:r>
              <a:rPr lang="zh-CN" altLang="en-US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的默认行为，即如果没有定义</a:t>
            </a:r>
            <a:r>
              <a:rPr lang="en-US" altLang="zh-CN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EXPECT_CALL</a:t>
            </a:r>
            <a:r>
              <a:rPr lang="zh-CN" altLang="en-US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，则会调用</a:t>
            </a:r>
            <a:r>
              <a:rPr lang="en-US" altLang="zh-CN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ON_CALL</a:t>
            </a:r>
            <a:r>
              <a:rPr lang="zh-CN" altLang="en-US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的</a:t>
            </a:r>
            <a:r>
              <a:rPr lang="en-US" altLang="zh-CN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action</a:t>
            </a:r>
            <a:r>
              <a:rPr lang="zh-CN" altLang="en-US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，此时</a:t>
            </a:r>
            <a:r>
              <a:rPr lang="en-US" altLang="zh-CN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google test</a:t>
            </a:r>
            <a:r>
              <a:rPr lang="zh-CN" altLang="en-US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将会对这种“</a:t>
            </a:r>
            <a:r>
              <a:rPr lang="en-US" altLang="zh-CN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uninteresting call</a:t>
            </a:r>
            <a:r>
              <a:rPr lang="zh-CN" altLang="en-US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”给予告警。</a:t>
            </a:r>
            <a:endParaRPr lang="en-US" altLang="zh-CN" sz="20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Nice</a:t>
            </a:r>
            <a:r>
              <a:rPr lang="zh-CN" altLang="zh-CN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将忽视所有没有定义的</a:t>
            </a:r>
            <a:r>
              <a:rPr lang="en-US" altLang="zh-CN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calls</a:t>
            </a:r>
            <a:r>
              <a:rPr lang="zh-CN" altLang="zh-CN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2000" kern="100" dirty="0" err="1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naggy</a:t>
            </a:r>
            <a:r>
              <a:rPr lang="zh-CN" altLang="zh-CN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将对没有定义的</a:t>
            </a:r>
            <a:r>
              <a:rPr lang="en-US" altLang="zh-CN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calls</a:t>
            </a:r>
            <a:r>
              <a:rPr lang="zh-CN" altLang="zh-CN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告警，</a:t>
            </a:r>
            <a:r>
              <a:rPr lang="en-US" altLang="zh-CN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strict</a:t>
            </a:r>
            <a:r>
              <a:rPr lang="zh-CN" altLang="zh-CN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将会对没有定义的</a:t>
            </a:r>
            <a:r>
              <a:rPr lang="en-US" altLang="zh-CN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calls</a:t>
            </a:r>
            <a:r>
              <a:rPr lang="zh-CN" altLang="zh-CN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认为是一个</a:t>
            </a:r>
            <a:r>
              <a:rPr lang="en-US" altLang="zh-CN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failure</a:t>
            </a:r>
            <a:r>
              <a:rPr lang="zh-CN" altLang="zh-CN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。</a:t>
            </a:r>
            <a:endParaRPr lang="en-US" altLang="zh-CN" sz="20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altLang="zh-CN" sz="28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zh-CN" sz="28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zh-CN" sz="2800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2854789A-1E06-407C-83E2-2537B546B6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228" y="3451763"/>
            <a:ext cx="5610225" cy="9525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8A13F663-1F11-4AC7-972B-E6C7E5A6D40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072228" y="4468129"/>
            <a:ext cx="5610224" cy="142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79589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4">
            <a:extLst>
              <a:ext uri="{FF2B5EF4-FFF2-40B4-BE49-F238E27FC236}">
                <a16:creationId xmlns:a16="http://schemas.microsoft.com/office/drawing/2014/main" id="{25606F3F-82D3-4AD5-9C1B-5A629FF0FC9C}"/>
              </a:ext>
            </a:extLst>
          </p:cNvPr>
          <p:cNvSpPr/>
          <p:nvPr/>
        </p:nvSpPr>
        <p:spPr>
          <a:xfrm>
            <a:off x="276224" y="763385"/>
            <a:ext cx="80930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latin typeface="仿宋" panose="02010609060101010101" pitchFamily="49" charset="-122"/>
                <a:ea typeface="仿宋" panose="02010609060101010101" pitchFamily="49" charset="-122"/>
              </a:rPr>
              <a:t>Google Mock</a:t>
            </a:r>
            <a:r>
              <a:rPr lang="zh-CN" altLang="en-US" sz="2800" dirty="0">
                <a:latin typeface="仿宋" panose="02010609060101010101" pitchFamily="49" charset="-122"/>
                <a:ea typeface="仿宋" panose="02010609060101010101" pitchFamily="49" charset="-122"/>
              </a:rPr>
              <a:t>使用</a:t>
            </a:r>
            <a:r>
              <a:rPr lang="en-US" altLang="zh-CN" sz="2800" dirty="0">
                <a:latin typeface="仿宋" panose="02010609060101010101" pitchFamily="49" charset="-122"/>
                <a:ea typeface="仿宋" panose="02010609060101010101" pitchFamily="49" charset="-122"/>
              </a:rPr>
              <a:t>——Matcher</a:t>
            </a:r>
            <a:endParaRPr lang="zh-CN" altLang="en-US" sz="2800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4B7C423-7744-4A93-911E-97380766DC71}"/>
              </a:ext>
            </a:extLst>
          </p:cNvPr>
          <p:cNvSpPr txBox="1"/>
          <p:nvPr/>
        </p:nvSpPr>
        <p:spPr>
          <a:xfrm>
            <a:off x="276225" y="1512689"/>
            <a:ext cx="10036537" cy="2888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Matcher</a:t>
            </a:r>
            <a:r>
              <a:rPr lang="zh-CN" altLang="en-US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可以是一个精确匹配的，即在</a:t>
            </a:r>
            <a:r>
              <a:rPr lang="en-US" altLang="zh-CN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EXPECT_CALL</a:t>
            </a:r>
            <a:r>
              <a:rPr lang="zh-CN" altLang="en-US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中，</a:t>
            </a:r>
            <a:r>
              <a:rPr lang="en-US" altLang="zh-CN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Matcher</a:t>
            </a:r>
            <a:r>
              <a:rPr lang="zh-CN" altLang="en-US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是和</a:t>
            </a:r>
            <a:r>
              <a:rPr lang="en-US" altLang="zh-CN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CALL</a:t>
            </a:r>
            <a:r>
              <a:rPr lang="zh-CN" altLang="en-US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完全一致。</a:t>
            </a:r>
            <a:endParaRPr lang="en-US" altLang="zh-CN" sz="20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zh-CN" sz="20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altLang="zh-CN" sz="28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zh-CN" sz="28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zh-CN" sz="28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4898843-E268-476D-8502-61F5E07CAA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527" y="2401408"/>
            <a:ext cx="8601075" cy="177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29913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4">
            <a:extLst>
              <a:ext uri="{FF2B5EF4-FFF2-40B4-BE49-F238E27FC236}">
                <a16:creationId xmlns:a16="http://schemas.microsoft.com/office/drawing/2014/main" id="{25606F3F-82D3-4AD5-9C1B-5A629FF0FC9C}"/>
              </a:ext>
            </a:extLst>
          </p:cNvPr>
          <p:cNvSpPr/>
          <p:nvPr/>
        </p:nvSpPr>
        <p:spPr>
          <a:xfrm>
            <a:off x="276224" y="763385"/>
            <a:ext cx="80930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latin typeface="仿宋" panose="02010609060101010101" pitchFamily="49" charset="-122"/>
                <a:ea typeface="仿宋" panose="02010609060101010101" pitchFamily="49" charset="-122"/>
              </a:rPr>
              <a:t>Google Mock</a:t>
            </a:r>
            <a:r>
              <a:rPr lang="zh-CN" altLang="en-US" sz="2800" dirty="0">
                <a:latin typeface="仿宋" panose="02010609060101010101" pitchFamily="49" charset="-122"/>
                <a:ea typeface="仿宋" panose="02010609060101010101" pitchFamily="49" charset="-122"/>
              </a:rPr>
              <a:t>使用</a:t>
            </a:r>
            <a:r>
              <a:rPr lang="en-US" altLang="zh-CN" sz="2800" dirty="0">
                <a:latin typeface="仿宋" panose="02010609060101010101" pitchFamily="49" charset="-122"/>
                <a:ea typeface="仿宋" panose="02010609060101010101" pitchFamily="49" charset="-122"/>
              </a:rPr>
              <a:t>——Matcher</a:t>
            </a:r>
            <a:endParaRPr lang="zh-CN" altLang="en-US" sz="2800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4B7C423-7744-4A93-911E-97380766DC71}"/>
              </a:ext>
            </a:extLst>
          </p:cNvPr>
          <p:cNvSpPr txBox="1"/>
          <p:nvPr/>
        </p:nvSpPr>
        <p:spPr>
          <a:xfrm>
            <a:off x="276225" y="1512689"/>
            <a:ext cx="10036537" cy="2888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Matcher</a:t>
            </a:r>
            <a:r>
              <a:rPr lang="zh-CN" altLang="en-US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也可以是判断</a:t>
            </a:r>
            <a:r>
              <a:rPr lang="en-US" altLang="zh-CN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argument</a:t>
            </a:r>
            <a:r>
              <a:rPr lang="zh-CN" altLang="en-US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具有某种属性。</a:t>
            </a:r>
            <a:endParaRPr lang="en-US" altLang="zh-CN" sz="20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zh-CN" sz="20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altLang="zh-CN" sz="28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zh-CN" sz="28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zh-CN" sz="28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054D5A1-B406-4832-A23C-B34E2B8271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061" y="2410932"/>
            <a:ext cx="9467850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64123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4">
            <a:extLst>
              <a:ext uri="{FF2B5EF4-FFF2-40B4-BE49-F238E27FC236}">
                <a16:creationId xmlns:a16="http://schemas.microsoft.com/office/drawing/2014/main" id="{25606F3F-82D3-4AD5-9C1B-5A629FF0FC9C}"/>
              </a:ext>
            </a:extLst>
          </p:cNvPr>
          <p:cNvSpPr/>
          <p:nvPr/>
        </p:nvSpPr>
        <p:spPr>
          <a:xfrm>
            <a:off x="276224" y="763385"/>
            <a:ext cx="80930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latin typeface="仿宋" panose="02010609060101010101" pitchFamily="49" charset="-122"/>
                <a:ea typeface="仿宋" panose="02010609060101010101" pitchFamily="49" charset="-122"/>
              </a:rPr>
              <a:t>Google Mock</a:t>
            </a:r>
            <a:r>
              <a:rPr lang="zh-CN" altLang="en-US" sz="2800" dirty="0">
                <a:latin typeface="仿宋" panose="02010609060101010101" pitchFamily="49" charset="-122"/>
                <a:ea typeface="仿宋" panose="02010609060101010101" pitchFamily="49" charset="-122"/>
              </a:rPr>
              <a:t>使用</a:t>
            </a:r>
            <a:r>
              <a:rPr lang="en-US" altLang="zh-CN" sz="2800" dirty="0">
                <a:latin typeface="仿宋" panose="02010609060101010101" pitchFamily="49" charset="-122"/>
                <a:ea typeface="仿宋" panose="02010609060101010101" pitchFamily="49" charset="-122"/>
              </a:rPr>
              <a:t>——Matcher</a:t>
            </a:r>
            <a:endParaRPr lang="zh-CN" altLang="en-US" sz="2800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AF0CE01-954C-45ED-A807-B9F4AB4978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9181" y="1286605"/>
            <a:ext cx="6590118" cy="4769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89446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4">
            <a:extLst>
              <a:ext uri="{FF2B5EF4-FFF2-40B4-BE49-F238E27FC236}">
                <a16:creationId xmlns:a16="http://schemas.microsoft.com/office/drawing/2014/main" id="{25606F3F-82D3-4AD5-9C1B-5A629FF0FC9C}"/>
              </a:ext>
            </a:extLst>
          </p:cNvPr>
          <p:cNvSpPr/>
          <p:nvPr/>
        </p:nvSpPr>
        <p:spPr>
          <a:xfrm>
            <a:off x="276224" y="763385"/>
            <a:ext cx="80930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latin typeface="仿宋" panose="02010609060101010101" pitchFamily="49" charset="-122"/>
                <a:ea typeface="仿宋" panose="02010609060101010101" pitchFamily="49" charset="-122"/>
              </a:rPr>
              <a:t>Google Mock</a:t>
            </a:r>
            <a:r>
              <a:rPr lang="zh-CN" altLang="en-US" sz="2800" dirty="0">
                <a:latin typeface="仿宋" panose="02010609060101010101" pitchFamily="49" charset="-122"/>
                <a:ea typeface="仿宋" panose="02010609060101010101" pitchFamily="49" charset="-122"/>
              </a:rPr>
              <a:t>使用</a:t>
            </a:r>
            <a:r>
              <a:rPr lang="en-US" altLang="zh-CN" sz="2800" dirty="0">
                <a:latin typeface="仿宋" panose="02010609060101010101" pitchFamily="49" charset="-122"/>
                <a:ea typeface="仿宋" panose="02010609060101010101" pitchFamily="49" charset="-122"/>
              </a:rPr>
              <a:t>——Matcher</a:t>
            </a:r>
            <a:endParaRPr lang="zh-CN" altLang="en-US" sz="2800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1F0A73E-AC7A-4C2E-9312-2CABC47437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515" y="2188653"/>
            <a:ext cx="8725121" cy="3799913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DBD7ECC0-D97A-456B-BCEF-7A77A761339C}"/>
              </a:ext>
            </a:extLst>
          </p:cNvPr>
          <p:cNvSpPr txBox="1"/>
          <p:nvPr/>
        </p:nvSpPr>
        <p:spPr>
          <a:xfrm>
            <a:off x="276225" y="1512689"/>
            <a:ext cx="10036537" cy="2888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可以结合使用</a:t>
            </a:r>
            <a:r>
              <a:rPr lang="en-US" altLang="zh-CN" sz="2000" kern="100" dirty="0" err="1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Allof</a:t>
            </a:r>
            <a:r>
              <a:rPr lang="en-US" altLang="zh-CN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()</a:t>
            </a:r>
            <a:r>
              <a:rPr lang="zh-CN" altLang="en-US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2000" kern="100" dirty="0" err="1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Anyof</a:t>
            </a:r>
            <a:r>
              <a:rPr lang="en-US" altLang="zh-CN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(),</a:t>
            </a:r>
            <a:r>
              <a:rPr lang="zh-CN" altLang="en-US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</a:t>
            </a:r>
            <a:r>
              <a:rPr lang="en-US" altLang="zh-CN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Not</a:t>
            </a:r>
            <a:r>
              <a:rPr lang="zh-CN" altLang="en-US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结合使用多种组合关系。</a:t>
            </a:r>
            <a:endParaRPr lang="en-US" altLang="zh-CN" sz="20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zh-CN" sz="20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altLang="zh-CN" sz="28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zh-CN" sz="28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zh-CN" sz="2800" dirty="0"/>
          </a:p>
        </p:txBody>
      </p:sp>
    </p:spTree>
    <p:extLst>
      <p:ext uri="{BB962C8B-B14F-4D97-AF65-F5344CB8AC3E}">
        <p14:creationId xmlns:p14="http://schemas.microsoft.com/office/powerpoint/2010/main" val="216678561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4">
            <a:extLst>
              <a:ext uri="{FF2B5EF4-FFF2-40B4-BE49-F238E27FC236}">
                <a16:creationId xmlns:a16="http://schemas.microsoft.com/office/drawing/2014/main" id="{25606F3F-82D3-4AD5-9C1B-5A629FF0FC9C}"/>
              </a:ext>
            </a:extLst>
          </p:cNvPr>
          <p:cNvSpPr/>
          <p:nvPr/>
        </p:nvSpPr>
        <p:spPr>
          <a:xfrm>
            <a:off x="276224" y="763385"/>
            <a:ext cx="80930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latin typeface="仿宋" panose="02010609060101010101" pitchFamily="49" charset="-122"/>
                <a:ea typeface="仿宋" panose="02010609060101010101" pitchFamily="49" charset="-122"/>
              </a:rPr>
              <a:t>Google Mock</a:t>
            </a:r>
            <a:r>
              <a:rPr lang="zh-CN" altLang="en-US" sz="2800" dirty="0">
                <a:latin typeface="仿宋" panose="02010609060101010101" pitchFamily="49" charset="-122"/>
                <a:ea typeface="仿宋" panose="02010609060101010101" pitchFamily="49" charset="-122"/>
              </a:rPr>
              <a:t>使用</a:t>
            </a:r>
            <a:r>
              <a:rPr lang="en-US" altLang="zh-CN" sz="2800" dirty="0">
                <a:latin typeface="仿宋" panose="02010609060101010101" pitchFamily="49" charset="-122"/>
                <a:ea typeface="仿宋" panose="02010609060101010101" pitchFamily="49" charset="-122"/>
              </a:rPr>
              <a:t>——Multi-Argument-Matcher</a:t>
            </a:r>
            <a:endParaRPr lang="zh-CN" altLang="en-US" sz="2800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BD7ECC0-D97A-456B-BCEF-7A77A761339C}"/>
              </a:ext>
            </a:extLst>
          </p:cNvPr>
          <p:cNvSpPr txBox="1"/>
          <p:nvPr/>
        </p:nvSpPr>
        <p:spPr>
          <a:xfrm>
            <a:off x="276225" y="1512689"/>
            <a:ext cx="10036537" cy="33506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.with</a:t>
            </a:r>
            <a:r>
              <a:rPr lang="zh-CN" altLang="en-US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中的</a:t>
            </a:r>
            <a:r>
              <a:rPr lang="en-US" altLang="zh-CN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matcher</a:t>
            </a:r>
            <a:r>
              <a:rPr lang="zh-CN" altLang="en-US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表示多个</a:t>
            </a:r>
            <a:r>
              <a:rPr lang="en-US" altLang="zh-CN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argument</a:t>
            </a:r>
            <a:r>
              <a:rPr lang="zh-CN" altLang="en-US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之间的关系。如下表示三个</a:t>
            </a:r>
            <a:r>
              <a:rPr lang="en-US" altLang="zh-CN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argument</a:t>
            </a:r>
            <a:r>
              <a:rPr lang="zh-CN" altLang="en-US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之间是递增的关系。</a:t>
            </a:r>
            <a:endParaRPr lang="en-US" altLang="zh-CN" sz="20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zh-CN" sz="20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altLang="zh-CN" sz="28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zh-CN" sz="28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zh-CN" sz="2800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973E2F8-E50F-42DD-A904-1A7414A9FD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665" y="2800793"/>
            <a:ext cx="8067675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25054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4">
            <a:extLst>
              <a:ext uri="{FF2B5EF4-FFF2-40B4-BE49-F238E27FC236}">
                <a16:creationId xmlns:a16="http://schemas.microsoft.com/office/drawing/2014/main" id="{25606F3F-82D3-4AD5-9C1B-5A629FF0FC9C}"/>
              </a:ext>
            </a:extLst>
          </p:cNvPr>
          <p:cNvSpPr/>
          <p:nvPr/>
        </p:nvSpPr>
        <p:spPr>
          <a:xfrm>
            <a:off x="276224" y="763385"/>
            <a:ext cx="80930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latin typeface="仿宋" panose="02010609060101010101" pitchFamily="49" charset="-122"/>
                <a:ea typeface="仿宋" panose="02010609060101010101" pitchFamily="49" charset="-122"/>
              </a:rPr>
              <a:t>Google Mock</a:t>
            </a:r>
            <a:r>
              <a:rPr lang="zh-CN" altLang="en-US" sz="2800" dirty="0">
                <a:latin typeface="仿宋" panose="02010609060101010101" pitchFamily="49" charset="-122"/>
                <a:ea typeface="仿宋" panose="02010609060101010101" pitchFamily="49" charset="-122"/>
              </a:rPr>
              <a:t>使用</a:t>
            </a:r>
            <a:r>
              <a:rPr lang="en-US" altLang="zh-CN" sz="2800" dirty="0">
                <a:latin typeface="仿宋" panose="02010609060101010101" pitchFamily="49" charset="-122"/>
                <a:ea typeface="仿宋" panose="02010609060101010101" pitchFamily="49" charset="-122"/>
              </a:rPr>
              <a:t>——Action</a:t>
            </a:r>
            <a:endParaRPr lang="zh-CN" altLang="en-US" sz="2800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BD7ECC0-D97A-456B-BCEF-7A77A761339C}"/>
              </a:ext>
            </a:extLst>
          </p:cNvPr>
          <p:cNvSpPr txBox="1"/>
          <p:nvPr/>
        </p:nvSpPr>
        <p:spPr>
          <a:xfrm>
            <a:off x="276225" y="1512689"/>
            <a:ext cx="10036537" cy="2888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Action</a:t>
            </a:r>
            <a:r>
              <a:rPr lang="zh-CN" altLang="en-US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指定</a:t>
            </a:r>
            <a:r>
              <a:rPr lang="en-US" altLang="zh-CN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mock</a:t>
            </a:r>
            <a:r>
              <a:rPr lang="zh-CN" altLang="en-US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被调用时的行为，包括</a:t>
            </a:r>
            <a:r>
              <a:rPr lang="en-US" altLang="zh-CN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return value</a:t>
            </a:r>
            <a:r>
              <a:rPr lang="zh-CN" altLang="en-US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。</a:t>
            </a:r>
            <a:endParaRPr lang="en-US" altLang="zh-CN" sz="20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zh-CN" sz="20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altLang="zh-CN" sz="28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zh-CN" sz="28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zh-CN" sz="28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E0E4AF3-6504-40BC-BE6D-2C4FA9EBF9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355" y="2152433"/>
            <a:ext cx="7775944" cy="3743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47836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4">
            <a:extLst>
              <a:ext uri="{FF2B5EF4-FFF2-40B4-BE49-F238E27FC236}">
                <a16:creationId xmlns:a16="http://schemas.microsoft.com/office/drawing/2014/main" id="{25606F3F-82D3-4AD5-9C1B-5A629FF0FC9C}"/>
              </a:ext>
            </a:extLst>
          </p:cNvPr>
          <p:cNvSpPr/>
          <p:nvPr/>
        </p:nvSpPr>
        <p:spPr>
          <a:xfrm>
            <a:off x="276224" y="763385"/>
            <a:ext cx="80930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latin typeface="仿宋" panose="02010609060101010101" pitchFamily="49" charset="-122"/>
                <a:ea typeface="仿宋" panose="02010609060101010101" pitchFamily="49" charset="-122"/>
              </a:rPr>
              <a:t>Google Mock</a:t>
            </a:r>
            <a:r>
              <a:rPr lang="zh-CN" altLang="en-US" sz="2800" dirty="0">
                <a:latin typeface="仿宋" panose="02010609060101010101" pitchFamily="49" charset="-122"/>
                <a:ea typeface="仿宋" panose="02010609060101010101" pitchFamily="49" charset="-122"/>
              </a:rPr>
              <a:t>使用</a:t>
            </a:r>
            <a:r>
              <a:rPr lang="en-US" altLang="zh-CN" sz="2800" dirty="0">
                <a:latin typeface="仿宋" panose="02010609060101010101" pitchFamily="49" charset="-122"/>
                <a:ea typeface="仿宋" panose="02010609060101010101" pitchFamily="49" charset="-122"/>
              </a:rPr>
              <a:t>——Action</a:t>
            </a:r>
            <a:endParaRPr lang="zh-CN" altLang="en-US" sz="2800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BD7ECC0-D97A-456B-BCEF-7A77A761339C}"/>
              </a:ext>
            </a:extLst>
          </p:cNvPr>
          <p:cNvSpPr txBox="1"/>
          <p:nvPr/>
        </p:nvSpPr>
        <p:spPr>
          <a:xfrm>
            <a:off x="276225" y="1512689"/>
            <a:ext cx="10036537" cy="2888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Action</a:t>
            </a:r>
            <a:r>
              <a:rPr lang="zh-CN" altLang="en-US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指定</a:t>
            </a:r>
            <a:r>
              <a:rPr lang="en-US" altLang="zh-CN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mock</a:t>
            </a:r>
            <a:r>
              <a:rPr lang="zh-CN" altLang="en-US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被调用时的行为，还可以是</a:t>
            </a:r>
            <a:r>
              <a:rPr lang="en-US" altLang="zh-CN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side effect</a:t>
            </a:r>
            <a:r>
              <a:rPr lang="zh-CN" altLang="en-US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。</a:t>
            </a:r>
            <a:endParaRPr lang="en-US" altLang="zh-CN" sz="20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zh-CN" sz="20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altLang="zh-CN" sz="28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zh-CN" sz="28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zh-CN" sz="28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5290913-CBEC-4E4F-8FF0-0BA684531E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319" y="2041450"/>
            <a:ext cx="6481583" cy="3929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31640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4">
            <a:extLst>
              <a:ext uri="{FF2B5EF4-FFF2-40B4-BE49-F238E27FC236}">
                <a16:creationId xmlns:a16="http://schemas.microsoft.com/office/drawing/2014/main" id="{25606F3F-82D3-4AD5-9C1B-5A629FF0FC9C}"/>
              </a:ext>
            </a:extLst>
          </p:cNvPr>
          <p:cNvSpPr/>
          <p:nvPr/>
        </p:nvSpPr>
        <p:spPr>
          <a:xfrm>
            <a:off x="276224" y="763385"/>
            <a:ext cx="80930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latin typeface="仿宋" panose="02010609060101010101" pitchFamily="49" charset="-122"/>
                <a:ea typeface="仿宋" panose="02010609060101010101" pitchFamily="49" charset="-122"/>
              </a:rPr>
              <a:t>Google Mock</a:t>
            </a:r>
            <a:r>
              <a:rPr lang="zh-CN" altLang="en-US" sz="2800" dirty="0">
                <a:latin typeface="仿宋" panose="02010609060101010101" pitchFamily="49" charset="-122"/>
                <a:ea typeface="仿宋" panose="02010609060101010101" pitchFamily="49" charset="-122"/>
              </a:rPr>
              <a:t>使用</a:t>
            </a:r>
            <a:r>
              <a:rPr lang="en-US" altLang="zh-CN" sz="2800" dirty="0">
                <a:latin typeface="仿宋" panose="02010609060101010101" pitchFamily="49" charset="-122"/>
                <a:ea typeface="仿宋" panose="02010609060101010101" pitchFamily="49" charset="-122"/>
              </a:rPr>
              <a:t>——Action</a:t>
            </a:r>
            <a:endParaRPr lang="zh-CN" altLang="en-US" sz="2800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BD7ECC0-D97A-456B-BCEF-7A77A761339C}"/>
              </a:ext>
            </a:extLst>
          </p:cNvPr>
          <p:cNvSpPr txBox="1"/>
          <p:nvPr/>
        </p:nvSpPr>
        <p:spPr>
          <a:xfrm>
            <a:off x="276225" y="1512689"/>
            <a:ext cx="10036537" cy="2888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Action</a:t>
            </a:r>
            <a:r>
              <a:rPr lang="zh-CN" altLang="en-US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指定</a:t>
            </a:r>
            <a:r>
              <a:rPr lang="en-US" altLang="zh-CN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return value</a:t>
            </a:r>
            <a:r>
              <a:rPr lang="zh-CN" altLang="en-US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side effect</a:t>
            </a:r>
            <a:r>
              <a:rPr lang="zh-CN" altLang="en-US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例子如下：</a:t>
            </a:r>
            <a:endParaRPr lang="en-US" altLang="zh-CN" sz="20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zh-CN" sz="20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altLang="zh-CN" sz="28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zh-CN" sz="28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zh-CN" sz="28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C4AD615-9789-4912-8FC3-364CC08FAA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778" y="2062691"/>
            <a:ext cx="4586176" cy="193080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A00E62C-3F44-4BBF-A762-CA0F84274A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778" y="4139236"/>
            <a:ext cx="4706705" cy="1503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44930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4">
            <a:extLst>
              <a:ext uri="{FF2B5EF4-FFF2-40B4-BE49-F238E27FC236}">
                <a16:creationId xmlns:a16="http://schemas.microsoft.com/office/drawing/2014/main" id="{25606F3F-82D3-4AD5-9C1B-5A629FF0FC9C}"/>
              </a:ext>
            </a:extLst>
          </p:cNvPr>
          <p:cNvSpPr/>
          <p:nvPr/>
        </p:nvSpPr>
        <p:spPr>
          <a:xfrm>
            <a:off x="276224" y="763385"/>
            <a:ext cx="80930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latin typeface="仿宋" panose="02010609060101010101" pitchFamily="49" charset="-122"/>
                <a:ea typeface="仿宋" panose="02010609060101010101" pitchFamily="49" charset="-122"/>
              </a:rPr>
              <a:t>Google Mock</a:t>
            </a:r>
            <a:r>
              <a:rPr lang="zh-CN" altLang="en-US" sz="2800" dirty="0">
                <a:latin typeface="仿宋" panose="02010609060101010101" pitchFamily="49" charset="-122"/>
                <a:ea typeface="仿宋" panose="02010609060101010101" pitchFamily="49" charset="-122"/>
              </a:rPr>
              <a:t>使用</a:t>
            </a:r>
            <a:r>
              <a:rPr lang="en-US" altLang="zh-CN" sz="2800" dirty="0">
                <a:latin typeface="仿宋" panose="02010609060101010101" pitchFamily="49" charset="-122"/>
                <a:ea typeface="仿宋" panose="02010609060101010101" pitchFamily="49" charset="-122"/>
              </a:rPr>
              <a:t>——Action</a:t>
            </a:r>
            <a:endParaRPr lang="zh-CN" altLang="en-US" sz="2800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BD7ECC0-D97A-456B-BCEF-7A77A761339C}"/>
              </a:ext>
            </a:extLst>
          </p:cNvPr>
          <p:cNvSpPr txBox="1"/>
          <p:nvPr/>
        </p:nvSpPr>
        <p:spPr>
          <a:xfrm>
            <a:off x="276225" y="1512689"/>
            <a:ext cx="10036537" cy="2888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Action</a:t>
            </a:r>
            <a:r>
              <a:rPr lang="zh-CN" altLang="en-US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还可以组合多种效果。</a:t>
            </a:r>
            <a:endParaRPr lang="en-US" altLang="zh-CN" sz="20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zh-CN" sz="20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altLang="zh-CN" sz="28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zh-CN" sz="28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zh-CN" sz="28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52E9C2B-BF0E-48EF-AADE-E7B0188DD8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181" y="2328470"/>
            <a:ext cx="9434623" cy="2669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0278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4">
            <a:extLst>
              <a:ext uri="{FF2B5EF4-FFF2-40B4-BE49-F238E27FC236}">
                <a16:creationId xmlns:a16="http://schemas.microsoft.com/office/drawing/2014/main" id="{25606F3F-82D3-4AD5-9C1B-5A629FF0FC9C}"/>
              </a:ext>
            </a:extLst>
          </p:cNvPr>
          <p:cNvSpPr/>
          <p:nvPr/>
        </p:nvSpPr>
        <p:spPr>
          <a:xfrm>
            <a:off x="276225" y="763385"/>
            <a:ext cx="720909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latin typeface="仿宋" panose="02010609060101010101" pitchFamily="49" charset="-122"/>
                <a:ea typeface="仿宋" panose="02010609060101010101" pitchFamily="49" charset="-122"/>
              </a:rPr>
              <a:t>Google Test</a:t>
            </a:r>
            <a:r>
              <a:rPr lang="zh-CN" altLang="en-US" sz="2800" dirty="0">
                <a:latin typeface="仿宋" panose="02010609060101010101" pitchFamily="49" charset="-122"/>
                <a:ea typeface="仿宋" panose="02010609060101010101" pitchFamily="49" charset="-122"/>
              </a:rPr>
              <a:t>安装和使用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95C38D6-49D1-45EC-AF3B-1C688AAB53B6}"/>
              </a:ext>
            </a:extLst>
          </p:cNvPr>
          <p:cNvSpPr txBox="1"/>
          <p:nvPr/>
        </p:nvSpPr>
        <p:spPr>
          <a:xfrm>
            <a:off x="447313" y="1671439"/>
            <a:ext cx="9207049" cy="24692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zh-CN" altLang="en-US" sz="2000" dirty="0"/>
              <a:t>从</a:t>
            </a:r>
            <a:r>
              <a:rPr lang="en-US" altLang="zh-CN" sz="2000" dirty="0"/>
              <a:t>Git hub</a:t>
            </a:r>
            <a:r>
              <a:rPr lang="zh-CN" altLang="en-US" sz="2000" dirty="0"/>
              <a:t>上下载</a:t>
            </a:r>
            <a:r>
              <a:rPr lang="en-US" altLang="zh-CN" sz="2000" dirty="0"/>
              <a:t>Source Code</a:t>
            </a:r>
            <a:r>
              <a:rPr lang="zh-CN" altLang="en-US" sz="2000" dirty="0"/>
              <a:t>，使用</a:t>
            </a:r>
            <a:r>
              <a:rPr lang="en-US" altLang="zh-CN" sz="2000" dirty="0" err="1"/>
              <a:t>cmake</a:t>
            </a:r>
            <a:r>
              <a:rPr lang="zh-CN" altLang="en-US" sz="2000" dirty="0"/>
              <a:t>或者</a:t>
            </a:r>
            <a:r>
              <a:rPr lang="en-US" altLang="zh-CN" sz="2000" dirty="0" err="1"/>
              <a:t>bazel</a:t>
            </a:r>
            <a:r>
              <a:rPr lang="zh-CN" altLang="en-US" sz="2000" dirty="0"/>
              <a:t>编译，集成进用户工程；</a:t>
            </a:r>
            <a:endParaRPr lang="en-US" altLang="zh-CN" sz="2000" dirty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zh-CN" altLang="en-US" sz="2000" dirty="0"/>
              <a:t>使用时多个测试用例可以组成一个</a:t>
            </a:r>
            <a:r>
              <a:rPr lang="en-US" altLang="zh-CN" sz="2000" dirty="0"/>
              <a:t>test suite</a:t>
            </a:r>
            <a:r>
              <a:rPr lang="zh-CN" altLang="en-US" sz="2000" dirty="0"/>
              <a:t>，一次测试可以有多个</a:t>
            </a:r>
            <a:r>
              <a:rPr lang="en-US" altLang="zh-CN" sz="2000" dirty="0"/>
              <a:t>test suite</a:t>
            </a:r>
            <a:r>
              <a:rPr lang="zh-CN" altLang="en-US" sz="2000" dirty="0"/>
              <a:t>；</a:t>
            </a:r>
            <a:endParaRPr lang="en-US" altLang="zh-CN" sz="2000" dirty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zh-CN" altLang="en-US" sz="2000" dirty="0"/>
              <a:t>测试结果可以是</a:t>
            </a:r>
            <a:r>
              <a:rPr lang="en-US" altLang="zh-CN" sz="2000" dirty="0"/>
              <a:t>success</a:t>
            </a:r>
            <a:r>
              <a:rPr lang="zh-CN" altLang="en-US" sz="2000" dirty="0"/>
              <a:t>，</a:t>
            </a:r>
            <a:r>
              <a:rPr lang="en-US" altLang="zh-CN" sz="2000" dirty="0"/>
              <a:t>nonfatal failure</a:t>
            </a:r>
            <a:r>
              <a:rPr lang="zh-CN" altLang="en-US" sz="2000" dirty="0"/>
              <a:t>，</a:t>
            </a:r>
            <a:r>
              <a:rPr lang="en-US" altLang="zh-CN" sz="2000" dirty="0"/>
              <a:t>fatal failure</a:t>
            </a:r>
            <a:r>
              <a:rPr lang="zh-CN" altLang="en-US" sz="2000" dirty="0"/>
              <a:t>，最终结果可以</a:t>
            </a:r>
            <a:r>
              <a:rPr lang="sq-AL" altLang="zh-CN" sz="2000" dirty="0"/>
              <a:t>xml</a:t>
            </a:r>
            <a:r>
              <a:rPr lang="zh-CN" altLang="en-US" sz="2000" dirty="0"/>
              <a:t>或者</a:t>
            </a:r>
            <a:r>
              <a:rPr lang="en-US" altLang="zh-CN" sz="2000" dirty="0"/>
              <a:t>json</a:t>
            </a:r>
            <a:r>
              <a:rPr lang="zh-CN" altLang="en-US" sz="2000" dirty="0"/>
              <a:t>报告形式给出。</a:t>
            </a:r>
          </a:p>
        </p:txBody>
      </p:sp>
    </p:spTree>
    <p:extLst>
      <p:ext uri="{BB962C8B-B14F-4D97-AF65-F5344CB8AC3E}">
        <p14:creationId xmlns:p14="http://schemas.microsoft.com/office/powerpoint/2010/main" val="406708436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4">
            <a:extLst>
              <a:ext uri="{FF2B5EF4-FFF2-40B4-BE49-F238E27FC236}">
                <a16:creationId xmlns:a16="http://schemas.microsoft.com/office/drawing/2014/main" id="{25606F3F-82D3-4AD5-9C1B-5A629FF0FC9C}"/>
              </a:ext>
            </a:extLst>
          </p:cNvPr>
          <p:cNvSpPr/>
          <p:nvPr/>
        </p:nvSpPr>
        <p:spPr>
          <a:xfrm>
            <a:off x="276224" y="763385"/>
            <a:ext cx="80930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latin typeface="仿宋" panose="02010609060101010101" pitchFamily="49" charset="-122"/>
                <a:ea typeface="仿宋" panose="02010609060101010101" pitchFamily="49" charset="-122"/>
              </a:rPr>
              <a:t>Google Mock</a:t>
            </a:r>
            <a:r>
              <a:rPr lang="zh-CN" altLang="en-US" sz="2800" dirty="0">
                <a:latin typeface="仿宋" panose="02010609060101010101" pitchFamily="49" charset="-122"/>
                <a:ea typeface="仿宋" panose="02010609060101010101" pitchFamily="49" charset="-122"/>
              </a:rPr>
              <a:t>使用</a:t>
            </a:r>
            <a:r>
              <a:rPr lang="en-US" altLang="zh-CN" sz="2800" dirty="0">
                <a:latin typeface="仿宋" panose="02010609060101010101" pitchFamily="49" charset="-122"/>
                <a:ea typeface="仿宋" panose="02010609060101010101" pitchFamily="49" charset="-122"/>
              </a:rPr>
              <a:t>——Action</a:t>
            </a:r>
            <a:endParaRPr lang="zh-CN" altLang="en-US" sz="2800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BD7ECC0-D97A-456B-BCEF-7A77A761339C}"/>
              </a:ext>
            </a:extLst>
          </p:cNvPr>
          <p:cNvSpPr txBox="1"/>
          <p:nvPr/>
        </p:nvSpPr>
        <p:spPr>
          <a:xfrm>
            <a:off x="276225" y="1512689"/>
            <a:ext cx="10036537" cy="2888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Action</a:t>
            </a:r>
            <a:r>
              <a:rPr lang="zh-CN" altLang="en-US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指定</a:t>
            </a:r>
            <a:r>
              <a:rPr lang="en-US" altLang="zh-CN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mock</a:t>
            </a:r>
            <a:r>
              <a:rPr lang="zh-CN" altLang="en-US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被调用时的行为，还可以组合多种效果。</a:t>
            </a:r>
            <a:endParaRPr lang="en-US" altLang="zh-CN" sz="20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zh-CN" sz="20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altLang="zh-CN" sz="28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zh-CN" sz="28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zh-CN" sz="28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2A0DD8D-D82B-4723-A559-1A3A8437E2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926" y="2046774"/>
            <a:ext cx="8135346" cy="3692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55536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4">
            <a:extLst>
              <a:ext uri="{FF2B5EF4-FFF2-40B4-BE49-F238E27FC236}">
                <a16:creationId xmlns:a16="http://schemas.microsoft.com/office/drawing/2014/main" id="{25606F3F-82D3-4AD5-9C1B-5A629FF0FC9C}"/>
              </a:ext>
            </a:extLst>
          </p:cNvPr>
          <p:cNvSpPr/>
          <p:nvPr/>
        </p:nvSpPr>
        <p:spPr>
          <a:xfrm>
            <a:off x="276224" y="763385"/>
            <a:ext cx="80930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latin typeface="仿宋" panose="02010609060101010101" pitchFamily="49" charset="-122"/>
                <a:ea typeface="仿宋" panose="02010609060101010101" pitchFamily="49" charset="-122"/>
              </a:rPr>
              <a:t>Google Mock</a:t>
            </a:r>
            <a:r>
              <a:rPr lang="zh-CN" altLang="en-US" sz="2800" dirty="0">
                <a:latin typeface="仿宋" panose="02010609060101010101" pitchFamily="49" charset="-122"/>
                <a:ea typeface="仿宋" panose="02010609060101010101" pitchFamily="49" charset="-122"/>
              </a:rPr>
              <a:t>使用</a:t>
            </a:r>
            <a:r>
              <a:rPr lang="en-US" altLang="zh-CN" sz="2800" dirty="0">
                <a:latin typeface="仿宋" panose="02010609060101010101" pitchFamily="49" charset="-122"/>
                <a:ea typeface="仿宋" panose="02010609060101010101" pitchFamily="49" charset="-122"/>
              </a:rPr>
              <a:t>——Action</a:t>
            </a:r>
            <a:endParaRPr lang="zh-CN" altLang="en-US" sz="2800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BD7ECC0-D97A-456B-BCEF-7A77A761339C}"/>
              </a:ext>
            </a:extLst>
          </p:cNvPr>
          <p:cNvSpPr txBox="1"/>
          <p:nvPr/>
        </p:nvSpPr>
        <p:spPr>
          <a:xfrm>
            <a:off x="276225" y="1512689"/>
            <a:ext cx="10036537" cy="2888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Action</a:t>
            </a:r>
            <a:r>
              <a:rPr lang="zh-CN" altLang="en-US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还可以是</a:t>
            </a:r>
            <a:r>
              <a:rPr lang="en-US" altLang="zh-CN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function</a:t>
            </a:r>
            <a:r>
              <a:rPr lang="zh-CN" altLang="en-US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2000" kern="100" dirty="0" err="1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lamda</a:t>
            </a:r>
            <a:r>
              <a:rPr lang="zh-CN" altLang="en-US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等。</a:t>
            </a:r>
            <a:endParaRPr lang="en-US" altLang="zh-CN" sz="20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zh-CN" sz="20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altLang="zh-CN" sz="28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zh-CN" sz="28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zh-CN" sz="28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374F510-91A7-4B4A-9D47-8E6FF90C1E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396" y="2055563"/>
            <a:ext cx="8768316" cy="3669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96426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4">
            <a:extLst>
              <a:ext uri="{FF2B5EF4-FFF2-40B4-BE49-F238E27FC236}">
                <a16:creationId xmlns:a16="http://schemas.microsoft.com/office/drawing/2014/main" id="{25606F3F-82D3-4AD5-9C1B-5A629FF0FC9C}"/>
              </a:ext>
            </a:extLst>
          </p:cNvPr>
          <p:cNvSpPr/>
          <p:nvPr/>
        </p:nvSpPr>
        <p:spPr>
          <a:xfrm>
            <a:off x="276224" y="763385"/>
            <a:ext cx="80930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latin typeface="仿宋" panose="02010609060101010101" pitchFamily="49" charset="-122"/>
                <a:ea typeface="仿宋" panose="02010609060101010101" pitchFamily="49" charset="-122"/>
              </a:rPr>
              <a:t>Google Mock</a:t>
            </a:r>
            <a:r>
              <a:rPr lang="zh-CN" altLang="en-US" sz="2800" dirty="0">
                <a:latin typeface="仿宋" panose="02010609060101010101" pitchFamily="49" charset="-122"/>
                <a:ea typeface="仿宋" panose="02010609060101010101" pitchFamily="49" charset="-122"/>
              </a:rPr>
              <a:t>使用</a:t>
            </a:r>
            <a:r>
              <a:rPr lang="en-US" altLang="zh-CN" sz="2800" dirty="0">
                <a:latin typeface="仿宋" panose="02010609060101010101" pitchFamily="49" charset="-122"/>
                <a:ea typeface="仿宋" panose="02010609060101010101" pitchFamily="49" charset="-122"/>
              </a:rPr>
              <a:t>——Action</a:t>
            </a:r>
            <a:endParaRPr lang="zh-CN" altLang="en-US" sz="2800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BD7ECC0-D97A-456B-BCEF-7A77A761339C}"/>
              </a:ext>
            </a:extLst>
          </p:cNvPr>
          <p:cNvSpPr txBox="1"/>
          <p:nvPr/>
        </p:nvSpPr>
        <p:spPr>
          <a:xfrm>
            <a:off x="276225" y="1512689"/>
            <a:ext cx="10036537" cy="2888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Action</a:t>
            </a:r>
            <a:r>
              <a:rPr lang="zh-CN" altLang="en-US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指定</a:t>
            </a:r>
            <a:r>
              <a:rPr lang="en-US" altLang="zh-CN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mock</a:t>
            </a:r>
            <a:r>
              <a:rPr lang="zh-CN" altLang="en-US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被调用时的行为，还可以组合多种效果。</a:t>
            </a:r>
            <a:endParaRPr lang="en-US" altLang="zh-CN" sz="20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zh-CN" sz="20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altLang="zh-CN" sz="28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zh-CN" sz="28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zh-CN" sz="28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1F14E60-DB64-442E-8764-305F793DF8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2034809"/>
            <a:ext cx="3586716" cy="4027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49661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4">
            <a:extLst>
              <a:ext uri="{FF2B5EF4-FFF2-40B4-BE49-F238E27FC236}">
                <a16:creationId xmlns:a16="http://schemas.microsoft.com/office/drawing/2014/main" id="{25606F3F-82D3-4AD5-9C1B-5A629FF0FC9C}"/>
              </a:ext>
            </a:extLst>
          </p:cNvPr>
          <p:cNvSpPr/>
          <p:nvPr/>
        </p:nvSpPr>
        <p:spPr>
          <a:xfrm>
            <a:off x="276224" y="763385"/>
            <a:ext cx="80930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latin typeface="仿宋" panose="02010609060101010101" pitchFamily="49" charset="-122"/>
                <a:ea typeface="仿宋" panose="02010609060101010101" pitchFamily="49" charset="-122"/>
              </a:rPr>
              <a:t>Google Mock</a:t>
            </a:r>
            <a:r>
              <a:rPr lang="zh-CN" altLang="en-US" sz="2800" dirty="0">
                <a:latin typeface="仿宋" panose="02010609060101010101" pitchFamily="49" charset="-122"/>
                <a:ea typeface="仿宋" panose="02010609060101010101" pitchFamily="49" charset="-122"/>
              </a:rPr>
              <a:t>使用</a:t>
            </a:r>
            <a:r>
              <a:rPr lang="en-US" altLang="zh-CN" sz="2800" dirty="0">
                <a:latin typeface="仿宋" panose="02010609060101010101" pitchFamily="49" charset="-122"/>
                <a:ea typeface="仿宋" panose="02010609060101010101" pitchFamily="49" charset="-122"/>
              </a:rPr>
              <a:t>——Cardinalities</a:t>
            </a:r>
            <a:endParaRPr lang="zh-CN" altLang="en-US" sz="2800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BD7ECC0-D97A-456B-BCEF-7A77A761339C}"/>
              </a:ext>
            </a:extLst>
          </p:cNvPr>
          <p:cNvSpPr txBox="1"/>
          <p:nvPr/>
        </p:nvSpPr>
        <p:spPr>
          <a:xfrm>
            <a:off x="276225" y="1512689"/>
            <a:ext cx="10036537" cy="2888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Cardinalities</a:t>
            </a:r>
            <a:r>
              <a:rPr lang="zh-CN" altLang="en-US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指定</a:t>
            </a:r>
            <a:r>
              <a:rPr lang="en-US" altLang="zh-CN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times</a:t>
            </a:r>
            <a:r>
              <a:rPr lang="zh-CN" altLang="en-US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的次数。</a:t>
            </a:r>
            <a:endParaRPr lang="en-US" altLang="zh-CN" sz="20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zh-CN" sz="20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altLang="zh-CN" sz="28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zh-CN" sz="28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zh-CN" sz="28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DEDEF6D-41CB-4CDB-86FC-82F8C384C4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242" y="2233040"/>
            <a:ext cx="10312762" cy="2578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01449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4">
            <a:extLst>
              <a:ext uri="{FF2B5EF4-FFF2-40B4-BE49-F238E27FC236}">
                <a16:creationId xmlns:a16="http://schemas.microsoft.com/office/drawing/2014/main" id="{25606F3F-82D3-4AD5-9C1B-5A629FF0FC9C}"/>
              </a:ext>
            </a:extLst>
          </p:cNvPr>
          <p:cNvSpPr/>
          <p:nvPr/>
        </p:nvSpPr>
        <p:spPr>
          <a:xfrm>
            <a:off x="276224" y="763385"/>
            <a:ext cx="80930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latin typeface="仿宋" panose="02010609060101010101" pitchFamily="49" charset="-122"/>
                <a:ea typeface="仿宋" panose="02010609060101010101" pitchFamily="49" charset="-122"/>
              </a:rPr>
              <a:t>Google Mock</a:t>
            </a:r>
            <a:r>
              <a:rPr lang="zh-CN" altLang="en-US" sz="2800" dirty="0">
                <a:latin typeface="仿宋" panose="02010609060101010101" pitchFamily="49" charset="-122"/>
                <a:ea typeface="仿宋" panose="02010609060101010101" pitchFamily="49" charset="-122"/>
              </a:rPr>
              <a:t>使用</a:t>
            </a:r>
            <a:r>
              <a:rPr lang="en-US" altLang="zh-CN" sz="2800" dirty="0">
                <a:latin typeface="仿宋" panose="02010609060101010101" pitchFamily="49" charset="-122"/>
                <a:ea typeface="仿宋" panose="02010609060101010101" pitchFamily="49" charset="-122"/>
              </a:rPr>
              <a:t>——Cardinalities</a:t>
            </a:r>
            <a:endParaRPr lang="zh-CN" altLang="en-US" sz="2800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BD7ECC0-D97A-456B-BCEF-7A77A761339C}"/>
              </a:ext>
            </a:extLst>
          </p:cNvPr>
          <p:cNvSpPr txBox="1"/>
          <p:nvPr/>
        </p:nvSpPr>
        <p:spPr>
          <a:xfrm>
            <a:off x="276224" y="1233289"/>
            <a:ext cx="10036537" cy="33506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Times()</a:t>
            </a:r>
            <a:r>
              <a:rPr lang="zh-CN" altLang="en-US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子句可以省略。如果你省略</a:t>
            </a:r>
            <a:r>
              <a:rPr lang="en-US" altLang="zh-CN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Times()</a:t>
            </a:r>
            <a:r>
              <a:rPr lang="zh-CN" altLang="en-US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Google Mock</a:t>
            </a:r>
            <a:r>
              <a:rPr lang="zh-CN" altLang="en-US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会推断出</a:t>
            </a:r>
            <a:r>
              <a:rPr lang="en-US" altLang="zh-CN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cardinality</a:t>
            </a:r>
            <a:r>
              <a:rPr lang="zh-CN" altLang="en-US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的值是什么。这个规则很容易记。</a:t>
            </a:r>
            <a:endParaRPr lang="en-US" altLang="zh-CN" sz="20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zh-CN" sz="20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altLang="zh-CN" sz="28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zh-CN" sz="28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zh-CN" sz="28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3CF88AD-EC3F-47DA-9507-604A6CBF0227}"/>
              </a:ext>
            </a:extLst>
          </p:cNvPr>
          <p:cNvSpPr txBox="1"/>
          <p:nvPr/>
        </p:nvSpPr>
        <p:spPr>
          <a:xfrm>
            <a:off x="514350" y="2238403"/>
            <a:ext cx="8553450" cy="28154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如果在</a:t>
            </a:r>
            <a:r>
              <a:rPr lang="en-US" altLang="zh-CN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EXPECT_CALL</a:t>
            </a:r>
            <a:r>
              <a:rPr lang="zh-CN" altLang="en-US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中既没有</a:t>
            </a:r>
            <a:r>
              <a:rPr lang="en-US" altLang="zh-CN" sz="2000" kern="100" dirty="0" err="1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WillOnce</a:t>
            </a:r>
            <a:r>
              <a:rPr lang="en-US" altLang="zh-CN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()</a:t>
            </a:r>
            <a:r>
              <a:rPr lang="zh-CN" altLang="en-US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也没有</a:t>
            </a:r>
            <a:r>
              <a:rPr lang="en-US" altLang="zh-CN" sz="2000" kern="100" dirty="0" err="1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WillRepeatedly</a:t>
            </a:r>
            <a:r>
              <a:rPr lang="en-US" altLang="zh-CN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()</a:t>
            </a:r>
            <a:r>
              <a:rPr lang="zh-CN" altLang="en-US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，那推断出的</a:t>
            </a:r>
            <a:r>
              <a:rPr lang="en-US" altLang="zh-CN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cardinality</a:t>
            </a:r>
            <a:r>
              <a:rPr lang="zh-CN" altLang="en-US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就是</a:t>
            </a:r>
            <a:r>
              <a:rPr lang="en-US" altLang="zh-CN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Times(1)</a:t>
            </a:r>
            <a:r>
              <a:rPr lang="zh-CN" altLang="en-US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；</a:t>
            </a:r>
            <a:endParaRPr lang="en-US" altLang="zh-CN" sz="20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如果有</a:t>
            </a:r>
            <a:r>
              <a:rPr lang="en-US" altLang="zh-CN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zh-CN" altLang="en-US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个</a:t>
            </a:r>
            <a:r>
              <a:rPr lang="en-US" altLang="zh-CN" sz="2000" kern="100" dirty="0" err="1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WillOnce</a:t>
            </a:r>
            <a:r>
              <a:rPr lang="en-US" altLang="zh-CN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()</a:t>
            </a:r>
            <a:r>
              <a:rPr lang="zh-CN" altLang="en-US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，但没有</a:t>
            </a:r>
            <a:r>
              <a:rPr lang="en-US" altLang="zh-CN" sz="2000" kern="100" dirty="0" err="1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WillRepeatedl</a:t>
            </a:r>
            <a:r>
              <a:rPr lang="en-US" altLang="zh-CN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()</a:t>
            </a:r>
            <a:r>
              <a:rPr lang="zh-CN" altLang="en-US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，其中</a:t>
            </a:r>
            <a:r>
              <a:rPr lang="en-US" altLang="zh-CN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n &gt;= 1</a:t>
            </a:r>
            <a:r>
              <a:rPr lang="zh-CN" altLang="en-US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，那么</a:t>
            </a:r>
            <a:r>
              <a:rPr lang="en-US" altLang="zh-CN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cardinality</a:t>
            </a:r>
            <a:r>
              <a:rPr lang="zh-CN" altLang="en-US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就是</a:t>
            </a:r>
            <a:r>
              <a:rPr lang="en-US" altLang="zh-CN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Times(n)</a:t>
            </a:r>
            <a:r>
              <a:rPr lang="zh-CN" altLang="en-US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；</a:t>
            </a:r>
            <a:endParaRPr lang="en-US" altLang="zh-CN" sz="20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如果有</a:t>
            </a:r>
            <a:r>
              <a:rPr lang="en-US" altLang="zh-CN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zh-CN" altLang="en-US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个</a:t>
            </a:r>
            <a:r>
              <a:rPr lang="en-US" altLang="zh-CN" sz="2000" kern="100" dirty="0" err="1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WillOnce</a:t>
            </a:r>
            <a:r>
              <a:rPr lang="en-US" altLang="zh-CN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()</a:t>
            </a:r>
            <a:r>
              <a:rPr lang="zh-CN" altLang="en-US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，和一个</a:t>
            </a:r>
            <a:r>
              <a:rPr lang="en-US" altLang="zh-CN" sz="2000" kern="100" dirty="0" err="1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WillRepeatedly</a:t>
            </a:r>
            <a:r>
              <a:rPr lang="en-US" altLang="zh-CN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()</a:t>
            </a:r>
            <a:r>
              <a:rPr lang="zh-CN" altLang="en-US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，其中</a:t>
            </a:r>
            <a:r>
              <a:rPr lang="en-US" altLang="zh-CN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n &gt;= 0</a:t>
            </a:r>
            <a:r>
              <a:rPr lang="zh-CN" altLang="en-US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，那么</a:t>
            </a:r>
            <a:r>
              <a:rPr lang="en-US" altLang="zh-CN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cardinality</a:t>
            </a:r>
            <a:r>
              <a:rPr lang="zh-CN" altLang="en-US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就是</a:t>
            </a:r>
            <a:r>
              <a:rPr lang="en-US" altLang="zh-CN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Times(</a:t>
            </a:r>
            <a:r>
              <a:rPr lang="en-US" altLang="zh-CN" sz="2000" kern="100" dirty="0" err="1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AtLeast</a:t>
            </a:r>
            <a:r>
              <a:rPr lang="en-US" altLang="zh-CN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(n))</a:t>
            </a:r>
            <a:r>
              <a:rPr lang="zh-CN" altLang="en-US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。</a:t>
            </a:r>
            <a:endParaRPr lang="en-US" altLang="zh-CN" sz="20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511391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4">
            <a:extLst>
              <a:ext uri="{FF2B5EF4-FFF2-40B4-BE49-F238E27FC236}">
                <a16:creationId xmlns:a16="http://schemas.microsoft.com/office/drawing/2014/main" id="{25606F3F-82D3-4AD5-9C1B-5A629FF0FC9C}"/>
              </a:ext>
            </a:extLst>
          </p:cNvPr>
          <p:cNvSpPr/>
          <p:nvPr/>
        </p:nvSpPr>
        <p:spPr>
          <a:xfrm>
            <a:off x="276224" y="763385"/>
            <a:ext cx="80930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latin typeface="仿宋" panose="02010609060101010101" pitchFamily="49" charset="-122"/>
                <a:ea typeface="仿宋" panose="02010609060101010101" pitchFamily="49" charset="-122"/>
              </a:rPr>
              <a:t>Google Mock</a:t>
            </a:r>
            <a:r>
              <a:rPr lang="zh-CN" altLang="en-US" sz="2800" dirty="0">
                <a:latin typeface="仿宋" panose="02010609060101010101" pitchFamily="49" charset="-122"/>
                <a:ea typeface="仿宋" panose="02010609060101010101" pitchFamily="49" charset="-122"/>
              </a:rPr>
              <a:t>使用</a:t>
            </a:r>
            <a:r>
              <a:rPr lang="en-US" altLang="zh-CN" sz="2800" dirty="0">
                <a:latin typeface="仿宋" panose="02010609060101010101" pitchFamily="49" charset="-122"/>
                <a:ea typeface="仿宋" panose="02010609060101010101" pitchFamily="49" charset="-122"/>
              </a:rPr>
              <a:t>——After</a:t>
            </a:r>
            <a:endParaRPr lang="zh-CN" altLang="en-US" sz="2800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BD7ECC0-D97A-456B-BCEF-7A77A761339C}"/>
              </a:ext>
            </a:extLst>
          </p:cNvPr>
          <p:cNvSpPr txBox="1"/>
          <p:nvPr/>
        </p:nvSpPr>
        <p:spPr>
          <a:xfrm>
            <a:off x="276225" y="1512689"/>
            <a:ext cx="10036537" cy="2888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After</a:t>
            </a:r>
            <a:r>
              <a:rPr lang="zh-CN" altLang="en-US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指定</a:t>
            </a:r>
            <a:r>
              <a:rPr lang="en-US" altLang="zh-CN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EXPECT_CALL</a:t>
            </a:r>
            <a:r>
              <a:rPr lang="zh-CN" altLang="en-US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的执行顺序。</a:t>
            </a:r>
            <a:endParaRPr lang="en-US" altLang="zh-CN" sz="20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zh-CN" sz="20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altLang="zh-CN" sz="28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zh-CN" sz="28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zh-CN" sz="28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35D9A11-D69E-4ADD-83D3-A7A41C7FBE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679" y="2064294"/>
            <a:ext cx="6801847" cy="179525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891CAD8-33B0-4F79-BFF0-24E8EF26F3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679" y="3972372"/>
            <a:ext cx="6801847" cy="1866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89551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4">
            <a:extLst>
              <a:ext uri="{FF2B5EF4-FFF2-40B4-BE49-F238E27FC236}">
                <a16:creationId xmlns:a16="http://schemas.microsoft.com/office/drawing/2014/main" id="{25606F3F-82D3-4AD5-9C1B-5A629FF0FC9C}"/>
              </a:ext>
            </a:extLst>
          </p:cNvPr>
          <p:cNvSpPr/>
          <p:nvPr/>
        </p:nvSpPr>
        <p:spPr>
          <a:xfrm>
            <a:off x="276224" y="763385"/>
            <a:ext cx="80930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latin typeface="仿宋" panose="02010609060101010101" pitchFamily="49" charset="-122"/>
                <a:ea typeface="仿宋" panose="02010609060101010101" pitchFamily="49" charset="-122"/>
              </a:rPr>
              <a:t>Google Mock</a:t>
            </a:r>
            <a:r>
              <a:rPr lang="zh-CN" altLang="en-US" sz="2800" dirty="0">
                <a:latin typeface="仿宋" panose="02010609060101010101" pitchFamily="49" charset="-122"/>
                <a:ea typeface="仿宋" panose="02010609060101010101" pitchFamily="49" charset="-122"/>
              </a:rPr>
              <a:t>使用</a:t>
            </a:r>
            <a:r>
              <a:rPr lang="en-US" altLang="zh-CN" sz="2800" dirty="0">
                <a:latin typeface="仿宋" panose="02010609060101010101" pitchFamily="49" charset="-122"/>
                <a:ea typeface="仿宋" panose="02010609060101010101" pitchFamily="49" charset="-122"/>
              </a:rPr>
              <a:t>——Sequence</a:t>
            </a:r>
            <a:endParaRPr lang="zh-CN" altLang="en-US" sz="2800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BD7ECC0-D97A-456B-BCEF-7A77A761339C}"/>
              </a:ext>
            </a:extLst>
          </p:cNvPr>
          <p:cNvSpPr txBox="1"/>
          <p:nvPr/>
        </p:nvSpPr>
        <p:spPr>
          <a:xfrm>
            <a:off x="276225" y="1512689"/>
            <a:ext cx="10036537" cy="2888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Sequence</a:t>
            </a:r>
            <a:r>
              <a:rPr lang="zh-CN" altLang="en-US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也可以指定</a:t>
            </a:r>
            <a:r>
              <a:rPr lang="en-US" altLang="zh-CN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EXPECT_CALL</a:t>
            </a:r>
            <a:r>
              <a:rPr lang="zh-CN" altLang="en-US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的执行顺序。</a:t>
            </a:r>
            <a:endParaRPr lang="en-US" altLang="zh-CN" sz="20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zh-CN" sz="20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altLang="zh-CN" sz="28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zh-CN" sz="28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zh-CN" sz="28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DB2B411-5611-4D54-BE9D-6894A4889B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942" y="2021959"/>
            <a:ext cx="4734179" cy="1820683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3BC45E4C-7DDF-42A8-8A8E-280BC140AF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619" y="4068726"/>
            <a:ext cx="4679954" cy="1871982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4A9385AD-CFD1-4D5E-AC50-DB8D64EDFD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5019" y="2554997"/>
            <a:ext cx="4888460" cy="261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29547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4">
            <a:extLst>
              <a:ext uri="{FF2B5EF4-FFF2-40B4-BE49-F238E27FC236}">
                <a16:creationId xmlns:a16="http://schemas.microsoft.com/office/drawing/2014/main" id="{25606F3F-82D3-4AD5-9C1B-5A629FF0FC9C}"/>
              </a:ext>
            </a:extLst>
          </p:cNvPr>
          <p:cNvSpPr/>
          <p:nvPr/>
        </p:nvSpPr>
        <p:spPr>
          <a:xfrm>
            <a:off x="276224" y="763385"/>
            <a:ext cx="80930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latin typeface="仿宋" panose="02010609060101010101" pitchFamily="49" charset="-122"/>
                <a:ea typeface="仿宋" panose="02010609060101010101" pitchFamily="49" charset="-122"/>
              </a:rPr>
              <a:t>Google Mock</a:t>
            </a:r>
            <a:r>
              <a:rPr lang="zh-CN" altLang="en-US" sz="2800" dirty="0">
                <a:latin typeface="仿宋" panose="02010609060101010101" pitchFamily="49" charset="-122"/>
                <a:ea typeface="仿宋" panose="02010609060101010101" pitchFamily="49" charset="-122"/>
              </a:rPr>
              <a:t>使用</a:t>
            </a:r>
            <a:r>
              <a:rPr lang="en-US" altLang="zh-CN" sz="2800" dirty="0">
                <a:latin typeface="仿宋" panose="02010609060101010101" pitchFamily="49" charset="-122"/>
                <a:ea typeface="仿宋" panose="02010609060101010101" pitchFamily="49" charset="-122"/>
              </a:rPr>
              <a:t>——</a:t>
            </a:r>
            <a:r>
              <a:rPr lang="en-US" altLang="zh-CN" sz="2800" dirty="0" err="1">
                <a:latin typeface="仿宋" panose="02010609060101010101" pitchFamily="49" charset="-122"/>
                <a:ea typeface="仿宋" panose="02010609060101010101" pitchFamily="49" charset="-122"/>
              </a:rPr>
              <a:t>RetiresOnSaturation</a:t>
            </a:r>
            <a:endParaRPr lang="zh-CN" altLang="en-US" sz="2800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BD7ECC0-D97A-456B-BCEF-7A77A761339C}"/>
              </a:ext>
            </a:extLst>
          </p:cNvPr>
          <p:cNvSpPr txBox="1"/>
          <p:nvPr/>
        </p:nvSpPr>
        <p:spPr>
          <a:xfrm>
            <a:off x="276225" y="1512689"/>
            <a:ext cx="10036537" cy="3812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z="2000" kern="100" dirty="0" err="1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RetiresOnSaturation</a:t>
            </a:r>
            <a:r>
              <a:rPr lang="zh-CN" altLang="en-US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表示</a:t>
            </a:r>
            <a:r>
              <a:rPr lang="en-US" altLang="zh-CN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EXPECT_CALL</a:t>
            </a:r>
            <a:r>
              <a:rPr lang="zh-CN" altLang="en-US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达到次数后就不再调用。如下例所示，不加</a:t>
            </a:r>
            <a:r>
              <a:rPr lang="en-US" altLang="zh-CN" sz="2000" kern="100" dirty="0" err="1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RetiresOnSaturation</a:t>
            </a:r>
            <a:r>
              <a:rPr lang="zh-CN" altLang="en-US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将导致</a:t>
            </a:r>
            <a:r>
              <a:rPr lang="en-US" altLang="zh-CN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#2</a:t>
            </a:r>
            <a:r>
              <a:rPr lang="zh-CN" altLang="en-US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一直被匹配并在达到次数后报错，而加了</a:t>
            </a:r>
            <a:r>
              <a:rPr lang="en-US" altLang="zh-CN" sz="2000" kern="100" dirty="0" err="1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RetiresOnSaturation</a:t>
            </a:r>
            <a:r>
              <a:rPr lang="zh-CN" altLang="en-US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则在达到匹配次数后</a:t>
            </a:r>
            <a:r>
              <a:rPr lang="en-US" altLang="zh-CN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#2</a:t>
            </a:r>
            <a:r>
              <a:rPr lang="zh-CN" altLang="en-US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将不再匹配转而匹配</a:t>
            </a:r>
            <a:r>
              <a:rPr lang="en-US" altLang="zh-CN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#1</a:t>
            </a:r>
            <a:r>
              <a:rPr lang="zh-CN" altLang="en-US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，从而不报错。</a:t>
            </a:r>
            <a:endParaRPr lang="en-US" altLang="zh-CN" sz="20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zh-CN" sz="20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altLang="zh-CN" sz="28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zh-CN" sz="28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zh-CN" sz="28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A2CD134-1B9A-45EF-801A-C6FE1AB126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069" y="3049474"/>
            <a:ext cx="5078231" cy="91556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E89D1DE-66FF-496E-AA38-2BB900D2C9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069" y="4344271"/>
            <a:ext cx="5078231" cy="1107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12506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4">
            <a:extLst>
              <a:ext uri="{FF2B5EF4-FFF2-40B4-BE49-F238E27FC236}">
                <a16:creationId xmlns:a16="http://schemas.microsoft.com/office/drawing/2014/main" id="{25606F3F-82D3-4AD5-9C1B-5A629FF0FC9C}"/>
              </a:ext>
            </a:extLst>
          </p:cNvPr>
          <p:cNvSpPr/>
          <p:nvPr/>
        </p:nvSpPr>
        <p:spPr>
          <a:xfrm>
            <a:off x="276224" y="763385"/>
            <a:ext cx="80930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latin typeface="仿宋" panose="02010609060101010101" pitchFamily="49" charset="-122"/>
                <a:ea typeface="仿宋" panose="02010609060101010101" pitchFamily="49" charset="-122"/>
              </a:rPr>
              <a:t>Google Mock</a:t>
            </a:r>
            <a:r>
              <a:rPr lang="zh-CN" altLang="en-US" sz="2800" dirty="0">
                <a:latin typeface="仿宋" panose="02010609060101010101" pitchFamily="49" charset="-122"/>
                <a:ea typeface="仿宋" panose="02010609060101010101" pitchFamily="49" charset="-122"/>
              </a:rPr>
              <a:t>使用</a:t>
            </a:r>
            <a:r>
              <a:rPr lang="en-US" altLang="zh-CN" sz="2800" dirty="0">
                <a:latin typeface="仿宋" panose="02010609060101010101" pitchFamily="49" charset="-122"/>
                <a:ea typeface="仿宋" panose="02010609060101010101" pitchFamily="49" charset="-122"/>
              </a:rPr>
              <a:t>——</a:t>
            </a:r>
            <a:r>
              <a:rPr lang="en-US" altLang="zh-CN" sz="2800" dirty="0" err="1">
                <a:latin typeface="仿宋" panose="02010609060101010101" pitchFamily="49" charset="-122"/>
                <a:ea typeface="仿宋" panose="02010609060101010101" pitchFamily="49" charset="-122"/>
              </a:rPr>
              <a:t>RetiresOnSaturation</a:t>
            </a:r>
            <a:endParaRPr lang="zh-CN" altLang="en-US" sz="2800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BD7ECC0-D97A-456B-BCEF-7A77A761339C}"/>
              </a:ext>
            </a:extLst>
          </p:cNvPr>
          <p:cNvSpPr txBox="1"/>
          <p:nvPr/>
        </p:nvSpPr>
        <p:spPr>
          <a:xfrm>
            <a:off x="276225" y="1512689"/>
            <a:ext cx="10036537" cy="3812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z="2000" kern="100" dirty="0" err="1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RetiresOnSaturation</a:t>
            </a:r>
            <a:r>
              <a:rPr lang="zh-CN" altLang="en-US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表示</a:t>
            </a:r>
            <a:r>
              <a:rPr lang="en-US" altLang="zh-CN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EXPECT_CALL</a:t>
            </a:r>
            <a:r>
              <a:rPr lang="zh-CN" altLang="en-US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达到次数后就不再调用。如下例所示，不加</a:t>
            </a:r>
            <a:r>
              <a:rPr lang="en-US" altLang="zh-CN" sz="2000" kern="100" dirty="0" err="1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RetiresOnSaturation</a:t>
            </a:r>
            <a:r>
              <a:rPr lang="zh-CN" altLang="en-US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将导致</a:t>
            </a:r>
            <a:r>
              <a:rPr lang="en-US" altLang="zh-CN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#2</a:t>
            </a:r>
            <a:r>
              <a:rPr lang="zh-CN" altLang="en-US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一直被匹配并在达到次数后报错，而加了</a:t>
            </a:r>
            <a:r>
              <a:rPr lang="en-US" altLang="zh-CN" sz="2000" kern="100" dirty="0" err="1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RetiresOnSaturation</a:t>
            </a:r>
            <a:r>
              <a:rPr lang="zh-CN" altLang="en-US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则在达到匹配次数后</a:t>
            </a:r>
            <a:r>
              <a:rPr lang="en-US" altLang="zh-CN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#2</a:t>
            </a:r>
            <a:r>
              <a:rPr lang="zh-CN" altLang="en-US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将不再匹配转而匹配</a:t>
            </a:r>
            <a:r>
              <a:rPr lang="en-US" altLang="zh-CN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#1</a:t>
            </a:r>
            <a:r>
              <a:rPr lang="zh-CN" altLang="en-US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，从而不报错。</a:t>
            </a:r>
            <a:endParaRPr lang="en-US" altLang="zh-CN" sz="20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zh-CN" sz="20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altLang="zh-CN" sz="28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zh-CN" sz="28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zh-CN" sz="28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A2CD134-1B9A-45EF-801A-C6FE1AB126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069" y="3049474"/>
            <a:ext cx="5078231" cy="91556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E89D1DE-66FF-496E-AA38-2BB900D2C9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069" y="4344271"/>
            <a:ext cx="5078231" cy="1107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34342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D694FE0D-48D9-4135-8314-62913560A033}"/>
              </a:ext>
            </a:extLst>
          </p:cNvPr>
          <p:cNvSpPr/>
          <p:nvPr/>
        </p:nvSpPr>
        <p:spPr>
          <a:xfrm>
            <a:off x="1407886" y="3770875"/>
            <a:ext cx="3461348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brightRoom" dir="t">
                <a:rot lat="0" lon="0" rev="0"/>
              </a:lightRig>
            </a:scene3d>
            <a:sp3d prstMaterial="metal"/>
          </a:bodyPr>
          <a:lstStyle/>
          <a:p>
            <a:r>
              <a:rPr lang="en-US" altLang="zh-CN" sz="4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cs typeface="Arial" panose="020B0604020202020204" pitchFamily="34" charset="0"/>
              </a:rPr>
              <a:t>Doxygen</a:t>
            </a:r>
            <a:endParaRPr lang="zh-CN" altLang="en-US" sz="4000" b="1" dirty="0">
              <a:solidFill>
                <a:schemeClr val="bg2"/>
              </a:solidFill>
              <a:latin typeface="华康俪金黑W8(P)" panose="020B0800000000000000" pitchFamily="34" charset="-122"/>
              <a:ea typeface="华康俪金黑W8(P)" panose="020B0800000000000000" pitchFamily="34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52D33F7-E5D2-4AC8-9B86-DE046BBC33E0}"/>
              </a:ext>
            </a:extLst>
          </p:cNvPr>
          <p:cNvSpPr/>
          <p:nvPr/>
        </p:nvSpPr>
        <p:spPr>
          <a:xfrm>
            <a:off x="1671970" y="1463427"/>
            <a:ext cx="2454518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6600" dirty="0">
                <a:solidFill>
                  <a:schemeClr val="bg2"/>
                </a:solidFill>
                <a:latin typeface="Impact" panose="020B0806030902050204" pitchFamily="34" charset="0"/>
                <a:ea typeface="华康俪金黑W8(P)" panose="020B0800000000000000" pitchFamily="34" charset="-122"/>
              </a:rPr>
              <a:t>03</a:t>
            </a:r>
            <a:endParaRPr lang="zh-CN" altLang="en-US" sz="7200" dirty="0">
              <a:solidFill>
                <a:schemeClr val="bg2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 useBgFill="1">
        <p:nvSpPr>
          <p:cNvPr id="8" name="矩形 7">
            <a:extLst>
              <a:ext uri="{FF2B5EF4-FFF2-40B4-BE49-F238E27FC236}">
                <a16:creationId xmlns:a16="http://schemas.microsoft.com/office/drawing/2014/main" id="{A13DEC08-1528-4463-ACE2-2A725C7F6BA6}"/>
              </a:ext>
            </a:extLst>
          </p:cNvPr>
          <p:cNvSpPr/>
          <p:nvPr/>
        </p:nvSpPr>
        <p:spPr>
          <a:xfrm>
            <a:off x="1407886" y="2357115"/>
            <a:ext cx="2982686" cy="1077218"/>
          </a:xfrm>
          <a:prstGeom prst="rect">
            <a:avLst/>
          </a:prstGeom>
          <a:effectLst>
            <a:outerShdw blurRad="50800" dist="50800" dir="5400000" sx="5000" sy="5000" algn="ctr" rotWithShape="0">
              <a:srgbClr val="000000">
                <a:alpha val="43137"/>
              </a:srgbClr>
            </a:outerShdw>
          </a:effectLst>
        </p:spPr>
        <p:txBody>
          <a:bodyPr wrap="square" rtlCol="0" anchor="ctr" anchorCtr="0">
            <a:spAutoFit/>
            <a:scene3d>
              <a:camera prst="orthographicFront"/>
              <a:lightRig rig="brightRoom" dir="t">
                <a:rot lat="0" lon="0" rev="0"/>
              </a:lightRig>
            </a:scene3d>
            <a:sp3d prstMaterial="metal"/>
          </a:bodyPr>
          <a:lstStyle/>
          <a:p>
            <a:pPr algn="ctr"/>
            <a:r>
              <a:rPr lang="en-US" altLang="zh-CN" sz="3200" kern="2000" spc="800" dirty="0">
                <a:solidFill>
                  <a:schemeClr val="bg2"/>
                </a:solidFill>
                <a:latin typeface="Impact" panose="020B0806030902050204" pitchFamily="34" charset="0"/>
                <a:ea typeface="华康俪金黑W8(P)" panose="020B0800000000000000" pitchFamily="34" charset="-122"/>
              </a:rPr>
              <a:t>PART Three</a:t>
            </a:r>
            <a:endParaRPr lang="zh-CN" altLang="en-US" sz="3200" kern="2000" spc="800" dirty="0">
              <a:solidFill>
                <a:schemeClr val="bg2"/>
              </a:solidFill>
              <a:latin typeface="Impact" panose="020B0806030902050204" pitchFamily="34" charset="0"/>
              <a:ea typeface="华康俪金黑W8(P)" panose="020B08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39413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4">
            <a:extLst>
              <a:ext uri="{FF2B5EF4-FFF2-40B4-BE49-F238E27FC236}">
                <a16:creationId xmlns:a16="http://schemas.microsoft.com/office/drawing/2014/main" id="{25606F3F-82D3-4AD5-9C1B-5A629FF0FC9C}"/>
              </a:ext>
            </a:extLst>
          </p:cNvPr>
          <p:cNvSpPr/>
          <p:nvPr/>
        </p:nvSpPr>
        <p:spPr>
          <a:xfrm>
            <a:off x="276225" y="763385"/>
            <a:ext cx="720909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latin typeface="仿宋" panose="02010609060101010101" pitchFamily="49" charset="-122"/>
                <a:ea typeface="仿宋" panose="02010609060101010101" pitchFamily="49" charset="-122"/>
              </a:rPr>
              <a:t>Google Test</a:t>
            </a:r>
            <a:r>
              <a:rPr lang="zh-CN" altLang="en-US" sz="2800" dirty="0">
                <a:latin typeface="仿宋" panose="02010609060101010101" pitchFamily="49" charset="-122"/>
                <a:ea typeface="仿宋" panose="02010609060101010101" pitchFamily="49" charset="-122"/>
              </a:rPr>
              <a:t>使用</a:t>
            </a:r>
            <a:r>
              <a:rPr lang="en-US" altLang="zh-CN" sz="2800" dirty="0">
                <a:latin typeface="仿宋" panose="02010609060101010101" pitchFamily="49" charset="-122"/>
                <a:ea typeface="仿宋" panose="02010609060101010101" pitchFamily="49" charset="-122"/>
              </a:rPr>
              <a:t>——</a:t>
            </a:r>
            <a:r>
              <a:rPr lang="zh-CN" altLang="en-US" sz="2800" dirty="0">
                <a:latin typeface="仿宋" panose="02010609060101010101" pitchFamily="49" charset="-122"/>
                <a:ea typeface="仿宋" panose="02010609060101010101" pitchFamily="49" charset="-122"/>
              </a:rPr>
              <a:t>设置运行环境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95C38D6-49D1-45EC-AF3B-1C688AAB53B6}"/>
              </a:ext>
            </a:extLst>
          </p:cNvPr>
          <p:cNvSpPr txBox="1"/>
          <p:nvPr/>
        </p:nvSpPr>
        <p:spPr>
          <a:xfrm>
            <a:off x="447313" y="1671439"/>
            <a:ext cx="9207049" cy="11346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z="2000" dirty="0"/>
              <a:t>Main</a:t>
            </a:r>
            <a:r>
              <a:rPr lang="zh-CN" altLang="en-US" sz="2000" dirty="0"/>
              <a:t>函数中设置</a:t>
            </a:r>
            <a:r>
              <a:rPr lang="en-US" altLang="zh-CN" sz="2000" dirty="0"/>
              <a:t>Google test</a:t>
            </a:r>
            <a:r>
              <a:rPr lang="zh-CN" altLang="en-US" sz="2000" dirty="0"/>
              <a:t>运行环境。</a:t>
            </a:r>
            <a:endParaRPr lang="en-US" altLang="zh-CN" sz="20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zh-CN" sz="2800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EE4407A-C5B3-4CF0-8AAE-55780362EE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885" y="2806109"/>
            <a:ext cx="6277775" cy="167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63237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4">
            <a:extLst>
              <a:ext uri="{FF2B5EF4-FFF2-40B4-BE49-F238E27FC236}">
                <a16:creationId xmlns:a16="http://schemas.microsoft.com/office/drawing/2014/main" id="{25606F3F-82D3-4AD5-9C1B-5A629FF0FC9C}"/>
              </a:ext>
            </a:extLst>
          </p:cNvPr>
          <p:cNvSpPr/>
          <p:nvPr/>
        </p:nvSpPr>
        <p:spPr>
          <a:xfrm>
            <a:off x="276224" y="763385"/>
            <a:ext cx="80930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 err="1">
                <a:latin typeface="仿宋" panose="02010609060101010101" pitchFamily="49" charset="-122"/>
                <a:ea typeface="仿宋" panose="02010609060101010101" pitchFamily="49" charset="-122"/>
              </a:rPr>
              <a:t>Doxygen</a:t>
            </a:r>
            <a:r>
              <a:rPr lang="zh-CN" altLang="en-US" sz="2800" dirty="0">
                <a:latin typeface="仿宋" panose="02010609060101010101" pitchFamily="49" charset="-122"/>
                <a:ea typeface="仿宋" panose="02010609060101010101" pitchFamily="49" charset="-122"/>
              </a:rPr>
              <a:t>简介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BD7ECC0-D97A-456B-BCEF-7A77A761339C}"/>
              </a:ext>
            </a:extLst>
          </p:cNvPr>
          <p:cNvSpPr txBox="1"/>
          <p:nvPr/>
        </p:nvSpPr>
        <p:spPr>
          <a:xfrm>
            <a:off x="276225" y="1512689"/>
            <a:ext cx="10036537" cy="55050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zh-CN" altLang="en-US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支持</a:t>
            </a:r>
            <a:r>
              <a:rPr lang="en-US" altLang="zh-CN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C++</a:t>
            </a:r>
            <a:r>
              <a:rPr lang="zh-CN" altLang="en-US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C</a:t>
            </a:r>
            <a:r>
              <a:rPr lang="zh-CN" altLang="en-US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Java</a:t>
            </a:r>
            <a:r>
              <a:rPr lang="zh-CN" altLang="en-US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Python</a:t>
            </a:r>
            <a:r>
              <a:rPr lang="zh-CN" altLang="en-US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等多种语言；</a:t>
            </a:r>
            <a:endParaRPr lang="en-US" altLang="zh-CN" sz="20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zh-CN" altLang="en-US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抽取注释，生成类的说明手册，另外可以显示代码结构，类的继承关系，包含依赖图并能链接到代码；</a:t>
            </a:r>
            <a:endParaRPr lang="en-US" altLang="zh-CN" sz="20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zh-CN" altLang="en-US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输出文档支持在线的</a:t>
            </a:r>
            <a:r>
              <a:rPr lang="en-US" altLang="zh-CN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HTML</a:t>
            </a:r>
            <a:r>
              <a:rPr lang="zh-CN" altLang="en-US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格式，也支持</a:t>
            </a:r>
            <a:r>
              <a:rPr lang="en-US" altLang="zh-CN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Latex</a:t>
            </a:r>
            <a:r>
              <a:rPr lang="zh-CN" altLang="en-US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格式；</a:t>
            </a:r>
            <a:endParaRPr lang="en-US" altLang="zh-CN" sz="20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zh-CN" altLang="en-US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有很多开源项目都在用</a:t>
            </a:r>
            <a:r>
              <a:rPr lang="en-US" altLang="zh-CN" sz="2000" kern="100" dirty="0" err="1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Doxygen</a:t>
            </a:r>
            <a:r>
              <a:rPr lang="zh-CN" altLang="en-US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，像</a:t>
            </a:r>
            <a:r>
              <a:rPr lang="en-US" altLang="zh-CN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clang</a:t>
            </a:r>
            <a:r>
              <a:rPr lang="zh-CN" altLang="en-US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2000" kern="100" dirty="0" err="1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freeRTOS</a:t>
            </a:r>
            <a:r>
              <a:rPr lang="zh-CN" altLang="en-US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等。</a:t>
            </a:r>
            <a:endParaRPr lang="en-US" altLang="zh-CN" sz="20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zh-CN" sz="20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altLang="zh-CN" sz="28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zh-CN" sz="28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zh-CN" sz="2800" dirty="0"/>
          </a:p>
        </p:txBody>
      </p:sp>
    </p:spTree>
    <p:extLst>
      <p:ext uri="{BB962C8B-B14F-4D97-AF65-F5344CB8AC3E}">
        <p14:creationId xmlns:p14="http://schemas.microsoft.com/office/powerpoint/2010/main" val="37729054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4">
            <a:extLst>
              <a:ext uri="{FF2B5EF4-FFF2-40B4-BE49-F238E27FC236}">
                <a16:creationId xmlns:a16="http://schemas.microsoft.com/office/drawing/2014/main" id="{25606F3F-82D3-4AD5-9C1B-5A629FF0FC9C}"/>
              </a:ext>
            </a:extLst>
          </p:cNvPr>
          <p:cNvSpPr/>
          <p:nvPr/>
        </p:nvSpPr>
        <p:spPr>
          <a:xfrm>
            <a:off x="276224" y="763385"/>
            <a:ext cx="80930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 err="1">
                <a:latin typeface="仿宋" panose="02010609060101010101" pitchFamily="49" charset="-122"/>
                <a:ea typeface="仿宋" panose="02010609060101010101" pitchFamily="49" charset="-122"/>
              </a:rPr>
              <a:t>Doxygen</a:t>
            </a:r>
            <a:r>
              <a:rPr lang="zh-CN" altLang="en-US" sz="2800" dirty="0">
                <a:latin typeface="仿宋" panose="02010609060101010101" pitchFamily="49" charset="-122"/>
                <a:ea typeface="仿宋" panose="02010609060101010101" pitchFamily="49" charset="-122"/>
              </a:rPr>
              <a:t>安装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BD7ECC0-D97A-456B-BCEF-7A77A761339C}"/>
              </a:ext>
            </a:extLst>
          </p:cNvPr>
          <p:cNvSpPr txBox="1"/>
          <p:nvPr/>
        </p:nvSpPr>
        <p:spPr>
          <a:xfrm>
            <a:off x="276225" y="1512689"/>
            <a:ext cx="10036537" cy="3196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zh-CN" altLang="en-US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下载地址</a:t>
            </a:r>
            <a:r>
              <a:rPr lang="en-US" altLang="zh-CN" sz="2000" dirty="0">
                <a:hlinkClick r:id="rId2"/>
              </a:rPr>
              <a:t>https://www.doxygen.nl/</a:t>
            </a:r>
            <a:endParaRPr lang="en-US" altLang="zh-CN" sz="2000" dirty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zh-CN" altLang="en-US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支持</a:t>
            </a:r>
            <a:r>
              <a:rPr lang="en-US" altLang="zh-CN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windows</a:t>
            </a:r>
            <a:r>
              <a:rPr lang="zh-CN" altLang="en-US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2000" kern="100" dirty="0" err="1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linux</a:t>
            </a:r>
            <a:r>
              <a:rPr lang="zh-CN" altLang="en-US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Mac</a:t>
            </a:r>
            <a:r>
              <a:rPr lang="zh-CN" altLang="en-US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等不同平台。</a:t>
            </a:r>
            <a:endParaRPr lang="en-US" altLang="zh-CN" sz="20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altLang="zh-CN" sz="28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zh-CN" sz="28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zh-CN" sz="2800" dirty="0"/>
          </a:p>
        </p:txBody>
      </p:sp>
    </p:spTree>
    <p:extLst>
      <p:ext uri="{BB962C8B-B14F-4D97-AF65-F5344CB8AC3E}">
        <p14:creationId xmlns:p14="http://schemas.microsoft.com/office/powerpoint/2010/main" val="79760466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4">
            <a:extLst>
              <a:ext uri="{FF2B5EF4-FFF2-40B4-BE49-F238E27FC236}">
                <a16:creationId xmlns:a16="http://schemas.microsoft.com/office/drawing/2014/main" id="{25606F3F-82D3-4AD5-9C1B-5A629FF0FC9C}"/>
              </a:ext>
            </a:extLst>
          </p:cNvPr>
          <p:cNvSpPr/>
          <p:nvPr/>
        </p:nvSpPr>
        <p:spPr>
          <a:xfrm>
            <a:off x="276224" y="763385"/>
            <a:ext cx="80930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 err="1">
                <a:latin typeface="仿宋" panose="02010609060101010101" pitchFamily="49" charset="-122"/>
                <a:ea typeface="仿宋" panose="02010609060101010101" pitchFamily="49" charset="-122"/>
              </a:rPr>
              <a:t>Doxygen</a:t>
            </a:r>
            <a:r>
              <a:rPr lang="zh-CN" altLang="en-US" sz="2800" dirty="0">
                <a:latin typeface="仿宋" panose="02010609060101010101" pitchFamily="49" charset="-122"/>
                <a:ea typeface="仿宋" panose="02010609060101010101" pitchFamily="49" charset="-122"/>
              </a:rPr>
              <a:t>使用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BD7ECC0-D97A-456B-BCEF-7A77A761339C}"/>
              </a:ext>
            </a:extLst>
          </p:cNvPr>
          <p:cNvSpPr txBox="1"/>
          <p:nvPr/>
        </p:nvSpPr>
        <p:spPr>
          <a:xfrm>
            <a:off x="276225" y="1512689"/>
            <a:ext cx="10036537" cy="33506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按照</a:t>
            </a:r>
            <a:r>
              <a:rPr lang="en-US" altLang="zh-CN" sz="2000" kern="100" dirty="0" err="1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doxygen</a:t>
            </a:r>
            <a:r>
              <a:rPr lang="zh-CN" altLang="en-US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的要求编写注释；</a:t>
            </a:r>
            <a:endParaRPr lang="en-US" altLang="zh-CN" sz="20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使用</a:t>
            </a:r>
            <a:r>
              <a:rPr lang="en-US" altLang="zh-CN" sz="2000" kern="100" dirty="0" err="1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doxywizard</a:t>
            </a:r>
            <a:r>
              <a:rPr lang="zh-CN" altLang="en-US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进行相关配置，启动</a:t>
            </a:r>
            <a:r>
              <a:rPr lang="en-US" altLang="zh-CN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doxy</a:t>
            </a:r>
            <a:r>
              <a:rPr lang="zh-CN" altLang="en-US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生成</a:t>
            </a:r>
            <a:endParaRPr lang="en-US" altLang="zh-CN" sz="20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要求的输出格式的手册文档。</a:t>
            </a:r>
            <a:endParaRPr lang="en-US" altLang="zh-CN" sz="20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altLang="zh-CN" sz="28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zh-CN" sz="28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zh-CN" sz="28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21EC363-6D7E-43EE-878D-F85E34E9DC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2465" y="1179231"/>
            <a:ext cx="5155775" cy="4307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52137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4">
            <a:extLst>
              <a:ext uri="{FF2B5EF4-FFF2-40B4-BE49-F238E27FC236}">
                <a16:creationId xmlns:a16="http://schemas.microsoft.com/office/drawing/2014/main" id="{25606F3F-82D3-4AD5-9C1B-5A629FF0FC9C}"/>
              </a:ext>
            </a:extLst>
          </p:cNvPr>
          <p:cNvSpPr/>
          <p:nvPr/>
        </p:nvSpPr>
        <p:spPr>
          <a:xfrm>
            <a:off x="276224" y="763385"/>
            <a:ext cx="80930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 err="1">
                <a:latin typeface="仿宋" panose="02010609060101010101" pitchFamily="49" charset="-122"/>
                <a:ea typeface="仿宋" panose="02010609060101010101" pitchFamily="49" charset="-122"/>
              </a:rPr>
              <a:t>Doxywizard</a:t>
            </a:r>
            <a:endParaRPr lang="zh-CN" altLang="en-US" sz="2800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BD7ECC0-D97A-456B-BCEF-7A77A761339C}"/>
              </a:ext>
            </a:extLst>
          </p:cNvPr>
          <p:cNvSpPr txBox="1"/>
          <p:nvPr/>
        </p:nvSpPr>
        <p:spPr>
          <a:xfrm>
            <a:off x="276225" y="1512689"/>
            <a:ext cx="10036537" cy="17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按照操作步骤点击</a:t>
            </a:r>
            <a:r>
              <a:rPr lang="en-US" altLang="zh-CN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next</a:t>
            </a:r>
            <a:r>
              <a:rPr lang="zh-CN" altLang="en-US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即可，比较简单。</a:t>
            </a:r>
            <a:endParaRPr lang="en-US" altLang="zh-CN" sz="28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zh-CN" sz="28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zh-CN" sz="28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B2FFCFB-A5AB-4A1A-BAC0-23EE33DB7A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251" y="2213819"/>
            <a:ext cx="4961861" cy="369769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20BF208-1332-4F36-AB4D-DE8013FEB1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7889" y="2260575"/>
            <a:ext cx="4782517" cy="3642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89724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4">
            <a:extLst>
              <a:ext uri="{FF2B5EF4-FFF2-40B4-BE49-F238E27FC236}">
                <a16:creationId xmlns:a16="http://schemas.microsoft.com/office/drawing/2014/main" id="{25606F3F-82D3-4AD5-9C1B-5A629FF0FC9C}"/>
              </a:ext>
            </a:extLst>
          </p:cNvPr>
          <p:cNvSpPr/>
          <p:nvPr/>
        </p:nvSpPr>
        <p:spPr>
          <a:xfrm>
            <a:off x="276224" y="763385"/>
            <a:ext cx="80930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 err="1">
                <a:latin typeface="仿宋" panose="02010609060101010101" pitchFamily="49" charset="-122"/>
                <a:ea typeface="仿宋" panose="02010609060101010101" pitchFamily="49" charset="-122"/>
              </a:rPr>
              <a:t>Doxywizard</a:t>
            </a:r>
            <a:endParaRPr lang="zh-CN" altLang="en-US" sz="2800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BD7ECC0-D97A-456B-BCEF-7A77A761339C}"/>
              </a:ext>
            </a:extLst>
          </p:cNvPr>
          <p:cNvSpPr txBox="1"/>
          <p:nvPr/>
        </p:nvSpPr>
        <p:spPr>
          <a:xfrm>
            <a:off x="276225" y="1512689"/>
            <a:ext cx="10036537" cy="13193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2800" dirty="0"/>
              <a:t>查看结果</a:t>
            </a:r>
            <a:endParaRPr lang="en-US" altLang="zh-CN" sz="28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zh-CN" sz="28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A8EB4A5-B0C5-4C73-9ED6-8277CE5D50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172" y="2413021"/>
            <a:ext cx="5725383" cy="238580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02CD395-ACCF-440D-B53D-6B9A134C90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2061" y="2413022"/>
            <a:ext cx="4321502" cy="2475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43362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4">
            <a:extLst>
              <a:ext uri="{FF2B5EF4-FFF2-40B4-BE49-F238E27FC236}">
                <a16:creationId xmlns:a16="http://schemas.microsoft.com/office/drawing/2014/main" id="{25606F3F-82D3-4AD5-9C1B-5A629FF0FC9C}"/>
              </a:ext>
            </a:extLst>
          </p:cNvPr>
          <p:cNvSpPr/>
          <p:nvPr/>
        </p:nvSpPr>
        <p:spPr>
          <a:xfrm>
            <a:off x="276224" y="763385"/>
            <a:ext cx="80930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latin typeface="仿宋" panose="02010609060101010101" pitchFamily="49" charset="-122"/>
                <a:ea typeface="仿宋" panose="02010609060101010101" pitchFamily="49" charset="-122"/>
              </a:rPr>
              <a:t>Doxy</a:t>
            </a:r>
            <a:r>
              <a:rPr lang="zh-CN" altLang="en-US" sz="2800" dirty="0">
                <a:latin typeface="仿宋" panose="02010609060101010101" pitchFamily="49" charset="-122"/>
                <a:ea typeface="仿宋" panose="02010609060101010101" pitchFamily="49" charset="-122"/>
              </a:rPr>
              <a:t>注释要求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BD7ECC0-D97A-456B-BCEF-7A77A761339C}"/>
              </a:ext>
            </a:extLst>
          </p:cNvPr>
          <p:cNvSpPr txBox="1"/>
          <p:nvPr/>
        </p:nvSpPr>
        <p:spPr>
          <a:xfrm>
            <a:off x="276224" y="1333049"/>
            <a:ext cx="10036537" cy="2611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2800" dirty="0"/>
              <a:t>支持</a:t>
            </a:r>
            <a:r>
              <a:rPr lang="en-US" altLang="zh-CN" sz="2800" dirty="0" err="1"/>
              <a:t>javadoc</a:t>
            </a:r>
            <a:r>
              <a:rPr lang="zh-CN" altLang="en-US" sz="2800" dirty="0"/>
              <a:t>风格，也支持</a:t>
            </a:r>
            <a:r>
              <a:rPr lang="en-US" altLang="zh-CN" sz="2800" dirty="0"/>
              <a:t>QT</a:t>
            </a:r>
            <a:r>
              <a:rPr lang="zh-CN" altLang="en-US" sz="2800" dirty="0"/>
              <a:t>风格，需要注意</a:t>
            </a:r>
            <a:r>
              <a:rPr lang="en-US" altLang="zh-CN" sz="2800" dirty="0" err="1"/>
              <a:t>doxygen</a:t>
            </a:r>
            <a:r>
              <a:rPr lang="zh-CN" altLang="en-US" sz="2800" dirty="0"/>
              <a:t>要求的注释符比普通的注释多一个*或者</a:t>
            </a:r>
            <a:r>
              <a:rPr lang="en-US" altLang="zh-CN" sz="2800" dirty="0"/>
              <a:t>!</a:t>
            </a:r>
            <a:r>
              <a:rPr lang="zh-CN" altLang="en-US" sz="2800" dirty="0"/>
              <a:t>或者</a:t>
            </a:r>
            <a:r>
              <a:rPr lang="en-US" altLang="zh-CN" sz="2800" dirty="0"/>
              <a:t>/</a:t>
            </a:r>
            <a:r>
              <a:rPr lang="zh-CN" altLang="en-US" sz="2800" dirty="0"/>
              <a:t>号，中间</a:t>
            </a:r>
            <a:r>
              <a:rPr lang="en-US" altLang="zh-CN" sz="2800" dirty="0"/>
              <a:t>text</a:t>
            </a:r>
            <a:r>
              <a:rPr lang="zh-CN" altLang="en-US" sz="2800" dirty="0"/>
              <a:t>前面的*是可以不需要的。</a:t>
            </a:r>
            <a:endParaRPr lang="en-US" altLang="zh-CN" sz="28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zh-CN" sz="28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091DF81-8267-4A24-8077-AB1242AAB7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824" y="3535471"/>
            <a:ext cx="4171950" cy="81915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5CE9F54-991F-429E-BBBC-A6A08AB802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824" y="4653850"/>
            <a:ext cx="3476625" cy="77152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778482F9-AD33-47BD-93BB-5736D8D120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7263" y="3478355"/>
            <a:ext cx="4514850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71670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4">
            <a:extLst>
              <a:ext uri="{FF2B5EF4-FFF2-40B4-BE49-F238E27FC236}">
                <a16:creationId xmlns:a16="http://schemas.microsoft.com/office/drawing/2014/main" id="{25606F3F-82D3-4AD5-9C1B-5A629FF0FC9C}"/>
              </a:ext>
            </a:extLst>
          </p:cNvPr>
          <p:cNvSpPr/>
          <p:nvPr/>
        </p:nvSpPr>
        <p:spPr>
          <a:xfrm>
            <a:off x="276224" y="763385"/>
            <a:ext cx="80930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latin typeface="仿宋" panose="02010609060101010101" pitchFamily="49" charset="-122"/>
                <a:ea typeface="仿宋" panose="02010609060101010101" pitchFamily="49" charset="-122"/>
              </a:rPr>
              <a:t>Doxy</a:t>
            </a:r>
            <a:r>
              <a:rPr lang="zh-CN" altLang="en-US" sz="2800" dirty="0">
                <a:latin typeface="仿宋" panose="02010609060101010101" pitchFamily="49" charset="-122"/>
                <a:ea typeface="仿宋" panose="02010609060101010101" pitchFamily="49" charset="-122"/>
              </a:rPr>
              <a:t>注释要求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BD7ECC0-D97A-456B-BCEF-7A77A761339C}"/>
              </a:ext>
            </a:extLst>
          </p:cNvPr>
          <p:cNvSpPr txBox="1"/>
          <p:nvPr/>
        </p:nvSpPr>
        <p:spPr>
          <a:xfrm>
            <a:off x="276225" y="1512689"/>
            <a:ext cx="10036537" cy="6730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2800" dirty="0"/>
              <a:t>对于成员变量的注释</a:t>
            </a:r>
            <a:r>
              <a:rPr lang="en-US" altLang="zh-CN" sz="2800" dirty="0"/>
              <a:t>,</a:t>
            </a:r>
            <a:r>
              <a:rPr lang="zh-CN" altLang="en-US" sz="2800" dirty="0"/>
              <a:t>需要额外加一个</a:t>
            </a:r>
            <a:r>
              <a:rPr lang="en-US" altLang="zh-CN" sz="2800" dirty="0"/>
              <a:t>&lt;</a:t>
            </a:r>
            <a:r>
              <a:rPr lang="zh-CN" altLang="en-US" sz="2800" dirty="0"/>
              <a:t>表示代码在注释的左边。</a:t>
            </a:r>
            <a:endParaRPr lang="en-US" altLang="zh-CN" sz="2800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D70A3B8-9E54-45B1-B257-49F33CC336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256" y="2288104"/>
            <a:ext cx="5038725" cy="52387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440BE913-5E02-4BED-84E0-DD48C14416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355" y="3009900"/>
            <a:ext cx="5076825" cy="4191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38499978-448D-4107-9D1C-CD618357A7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256" y="3734243"/>
            <a:ext cx="5629275" cy="1714500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C425C7E9-79F2-42A8-B7A0-91D7F618A7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3822" y="2396867"/>
            <a:ext cx="5616979" cy="2674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99533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4">
            <a:extLst>
              <a:ext uri="{FF2B5EF4-FFF2-40B4-BE49-F238E27FC236}">
                <a16:creationId xmlns:a16="http://schemas.microsoft.com/office/drawing/2014/main" id="{25606F3F-82D3-4AD5-9C1B-5A629FF0FC9C}"/>
              </a:ext>
            </a:extLst>
          </p:cNvPr>
          <p:cNvSpPr/>
          <p:nvPr/>
        </p:nvSpPr>
        <p:spPr>
          <a:xfrm>
            <a:off x="276224" y="763385"/>
            <a:ext cx="80930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latin typeface="仿宋" panose="02010609060101010101" pitchFamily="49" charset="-122"/>
                <a:ea typeface="仿宋" panose="02010609060101010101" pitchFamily="49" charset="-122"/>
              </a:rPr>
              <a:t>Doxy</a:t>
            </a:r>
            <a:r>
              <a:rPr lang="zh-CN" altLang="en-US" sz="2800" dirty="0">
                <a:latin typeface="仿宋" panose="02010609060101010101" pitchFamily="49" charset="-122"/>
                <a:ea typeface="仿宋" panose="02010609060101010101" pitchFamily="49" charset="-122"/>
              </a:rPr>
              <a:t>注释要求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BD7ECC0-D97A-456B-BCEF-7A77A761339C}"/>
              </a:ext>
            </a:extLst>
          </p:cNvPr>
          <p:cNvSpPr txBox="1"/>
          <p:nvPr/>
        </p:nvSpPr>
        <p:spPr>
          <a:xfrm>
            <a:off x="276225" y="1512689"/>
            <a:ext cx="10036537" cy="13193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z="2800" dirty="0"/>
              <a:t>Brief description</a:t>
            </a:r>
            <a:r>
              <a:rPr lang="zh-CN" altLang="en-US" sz="2800" dirty="0"/>
              <a:t>和</a:t>
            </a:r>
            <a:r>
              <a:rPr lang="en-US" altLang="zh-CN" sz="2800" dirty="0"/>
              <a:t>Detail description</a:t>
            </a:r>
            <a:r>
              <a:rPr lang="zh-CN" altLang="en-US" sz="2800" dirty="0"/>
              <a:t>。</a:t>
            </a:r>
            <a:r>
              <a:rPr lang="en-US" altLang="zh-CN" sz="2800" dirty="0"/>
              <a:t>Brief description</a:t>
            </a:r>
            <a:r>
              <a:rPr lang="zh-CN" altLang="en-US" sz="2800" dirty="0"/>
              <a:t>和</a:t>
            </a:r>
            <a:r>
              <a:rPr lang="en-US" altLang="zh-CN" sz="2800" dirty="0"/>
              <a:t>Detail Description</a:t>
            </a:r>
            <a:r>
              <a:rPr lang="zh-CN" altLang="en-US" sz="2800" dirty="0"/>
              <a:t>之间多一个空行。</a:t>
            </a:r>
            <a:r>
              <a:rPr lang="en-US" altLang="zh-CN" sz="2800" dirty="0"/>
              <a:t>Brief description</a:t>
            </a:r>
            <a:r>
              <a:rPr lang="zh-CN" altLang="en-US" sz="2800" dirty="0"/>
              <a:t>后面以句号结束。</a:t>
            </a:r>
            <a:endParaRPr lang="en-US" altLang="zh-CN" sz="28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36636AF-7C69-4FE6-99A4-E71ED2B4BC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238" y="3031276"/>
            <a:ext cx="5076825" cy="141922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87CBADA-F380-42BA-B8A7-7064AE1898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238" y="4800600"/>
            <a:ext cx="680085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0739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4">
            <a:extLst>
              <a:ext uri="{FF2B5EF4-FFF2-40B4-BE49-F238E27FC236}">
                <a16:creationId xmlns:a16="http://schemas.microsoft.com/office/drawing/2014/main" id="{25606F3F-82D3-4AD5-9C1B-5A629FF0FC9C}"/>
              </a:ext>
            </a:extLst>
          </p:cNvPr>
          <p:cNvSpPr/>
          <p:nvPr/>
        </p:nvSpPr>
        <p:spPr>
          <a:xfrm>
            <a:off x="276224" y="763385"/>
            <a:ext cx="80930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latin typeface="仿宋" panose="02010609060101010101" pitchFamily="49" charset="-122"/>
                <a:ea typeface="仿宋" panose="02010609060101010101" pitchFamily="49" charset="-122"/>
              </a:rPr>
              <a:t>Doxy</a:t>
            </a:r>
            <a:r>
              <a:rPr lang="zh-CN" altLang="en-US" sz="2800" dirty="0">
                <a:latin typeface="仿宋" panose="02010609060101010101" pitchFamily="49" charset="-122"/>
                <a:ea typeface="仿宋" panose="02010609060101010101" pitchFamily="49" charset="-122"/>
              </a:rPr>
              <a:t>注释举例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BD7ECC0-D97A-456B-BCEF-7A77A761339C}"/>
              </a:ext>
            </a:extLst>
          </p:cNvPr>
          <p:cNvSpPr txBox="1"/>
          <p:nvPr/>
        </p:nvSpPr>
        <p:spPr>
          <a:xfrm>
            <a:off x="276225" y="1512689"/>
            <a:ext cx="10036537" cy="13193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2800" dirty="0"/>
              <a:t>文件头和类注释。</a:t>
            </a:r>
            <a:endParaRPr lang="en-US" altLang="zh-CN" sz="28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zh-CN" sz="28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886349E-53A3-4D6C-9ED0-BC97EEFF31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159" y="2536448"/>
            <a:ext cx="4515403" cy="310390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B9FFEDD-4796-4309-922C-7E88A48B61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8690" y="1317556"/>
            <a:ext cx="5610557" cy="4323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97096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4">
            <a:extLst>
              <a:ext uri="{FF2B5EF4-FFF2-40B4-BE49-F238E27FC236}">
                <a16:creationId xmlns:a16="http://schemas.microsoft.com/office/drawing/2014/main" id="{25606F3F-82D3-4AD5-9C1B-5A629FF0FC9C}"/>
              </a:ext>
            </a:extLst>
          </p:cNvPr>
          <p:cNvSpPr/>
          <p:nvPr/>
        </p:nvSpPr>
        <p:spPr>
          <a:xfrm>
            <a:off x="276224" y="763385"/>
            <a:ext cx="80930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latin typeface="仿宋" panose="02010609060101010101" pitchFamily="49" charset="-122"/>
                <a:ea typeface="仿宋" panose="02010609060101010101" pitchFamily="49" charset="-122"/>
              </a:rPr>
              <a:t>Doxy</a:t>
            </a:r>
            <a:r>
              <a:rPr lang="zh-CN" altLang="en-US" sz="2800" dirty="0">
                <a:latin typeface="仿宋" panose="02010609060101010101" pitchFamily="49" charset="-122"/>
                <a:ea typeface="仿宋" panose="02010609060101010101" pitchFamily="49" charset="-122"/>
              </a:rPr>
              <a:t>注释举例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BD7ECC0-D97A-456B-BCEF-7A77A761339C}"/>
              </a:ext>
            </a:extLst>
          </p:cNvPr>
          <p:cNvSpPr txBox="1"/>
          <p:nvPr/>
        </p:nvSpPr>
        <p:spPr>
          <a:xfrm>
            <a:off x="276225" y="1512689"/>
            <a:ext cx="10036537" cy="13193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2800" dirty="0"/>
              <a:t>常用注释命令。</a:t>
            </a:r>
            <a:endParaRPr lang="en-US" altLang="zh-CN" sz="28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zh-CN" sz="28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9A1C86A-A475-40F8-8A11-A62E8D85BF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777" y="2172357"/>
            <a:ext cx="6414975" cy="358671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6F3386D-20E2-4F60-AFA1-79E87D8E14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2167" y="1453233"/>
            <a:ext cx="4525113" cy="4305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6394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4">
            <a:extLst>
              <a:ext uri="{FF2B5EF4-FFF2-40B4-BE49-F238E27FC236}">
                <a16:creationId xmlns:a16="http://schemas.microsoft.com/office/drawing/2014/main" id="{25606F3F-82D3-4AD5-9C1B-5A629FF0FC9C}"/>
              </a:ext>
            </a:extLst>
          </p:cNvPr>
          <p:cNvSpPr/>
          <p:nvPr/>
        </p:nvSpPr>
        <p:spPr>
          <a:xfrm>
            <a:off x="276225" y="763385"/>
            <a:ext cx="720909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latin typeface="仿宋" panose="02010609060101010101" pitchFamily="49" charset="-122"/>
                <a:ea typeface="仿宋" panose="02010609060101010101" pitchFamily="49" charset="-122"/>
              </a:rPr>
              <a:t>Google Test</a:t>
            </a:r>
            <a:r>
              <a:rPr lang="zh-CN" altLang="en-US" sz="2800" dirty="0">
                <a:latin typeface="仿宋" panose="02010609060101010101" pitchFamily="49" charset="-122"/>
                <a:ea typeface="仿宋" panose="02010609060101010101" pitchFamily="49" charset="-122"/>
              </a:rPr>
              <a:t>使用</a:t>
            </a:r>
            <a:r>
              <a:rPr lang="en-US" altLang="zh-CN" sz="2800" dirty="0">
                <a:latin typeface="仿宋" panose="02010609060101010101" pitchFamily="49" charset="-122"/>
                <a:ea typeface="仿宋" panose="02010609060101010101" pitchFamily="49" charset="-122"/>
              </a:rPr>
              <a:t>——</a:t>
            </a:r>
            <a:r>
              <a:rPr lang="zh-CN" altLang="en-US" sz="2800" dirty="0">
                <a:latin typeface="仿宋" panose="02010609060101010101" pitchFamily="49" charset="-122"/>
                <a:ea typeface="仿宋" panose="02010609060101010101" pitchFamily="49" charset="-122"/>
              </a:rPr>
              <a:t>定义测试用例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95C38D6-49D1-45EC-AF3B-1C688AAB53B6}"/>
              </a:ext>
            </a:extLst>
          </p:cNvPr>
          <p:cNvSpPr txBox="1"/>
          <p:nvPr/>
        </p:nvSpPr>
        <p:spPr>
          <a:xfrm>
            <a:off x="447313" y="1671439"/>
            <a:ext cx="9207049" cy="11346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2000" dirty="0"/>
              <a:t>使用</a:t>
            </a:r>
            <a:r>
              <a:rPr lang="en-US" altLang="zh-CN" sz="2000" dirty="0"/>
              <a:t>TEST</a:t>
            </a:r>
            <a:r>
              <a:rPr lang="zh-CN" altLang="en-US" sz="2000" dirty="0"/>
              <a:t>宏创建一个</a:t>
            </a:r>
            <a:r>
              <a:rPr lang="en-US" altLang="zh-CN" sz="2000" dirty="0" err="1"/>
              <a:t>TestSuite</a:t>
            </a:r>
            <a:r>
              <a:rPr lang="zh-CN" altLang="en-US" sz="2000" dirty="0"/>
              <a:t>，同一个</a:t>
            </a:r>
            <a:r>
              <a:rPr lang="en-US" altLang="zh-CN" sz="2000" dirty="0"/>
              <a:t>Test Suite</a:t>
            </a:r>
            <a:r>
              <a:rPr lang="zh-CN" altLang="en-US" sz="2000" dirty="0"/>
              <a:t>可以有多个</a:t>
            </a:r>
            <a:r>
              <a:rPr lang="en-US" altLang="zh-CN" sz="2000" dirty="0"/>
              <a:t>Test</a:t>
            </a:r>
            <a:r>
              <a:rPr lang="zh-CN" altLang="en-US" sz="2000" dirty="0"/>
              <a:t>。</a:t>
            </a:r>
            <a:endParaRPr lang="en-US" altLang="zh-CN" sz="20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zh-CN" sz="28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2106B47-805E-4733-9AC8-3666BDF2DF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850" y="2519362"/>
            <a:ext cx="7724467" cy="1819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12255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D694FE0D-48D9-4135-8314-62913560A033}"/>
              </a:ext>
            </a:extLst>
          </p:cNvPr>
          <p:cNvSpPr/>
          <p:nvPr/>
        </p:nvSpPr>
        <p:spPr>
          <a:xfrm>
            <a:off x="1407886" y="3770875"/>
            <a:ext cx="3461348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brightRoom" dir="t">
                <a:rot lat="0" lon="0" rev="0"/>
              </a:lightRig>
            </a:scene3d>
            <a:sp3d prstMaterial="metal"/>
          </a:bodyPr>
          <a:lstStyle/>
          <a:p>
            <a:r>
              <a:rPr lang="en-US" altLang="zh-CN" sz="4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华康俪金黑W8(P)" panose="020B0800000000000000" pitchFamily="34" charset="-122"/>
                <a:cs typeface="Arial" panose="020B0604020202020204" pitchFamily="34" charset="0"/>
              </a:rPr>
              <a:t>Valgrind</a:t>
            </a:r>
            <a:endParaRPr lang="zh-CN" altLang="en-US" sz="4000" b="1" dirty="0">
              <a:solidFill>
                <a:schemeClr val="bg2"/>
              </a:solidFill>
              <a:latin typeface="华康俪金黑W8(P)" panose="020B0800000000000000" pitchFamily="34" charset="-122"/>
              <a:ea typeface="华康俪金黑W8(P)" panose="020B0800000000000000" pitchFamily="34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52D33F7-E5D2-4AC8-9B86-DE046BBC33E0}"/>
              </a:ext>
            </a:extLst>
          </p:cNvPr>
          <p:cNvSpPr/>
          <p:nvPr/>
        </p:nvSpPr>
        <p:spPr>
          <a:xfrm>
            <a:off x="1671970" y="1463427"/>
            <a:ext cx="2454518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6600" dirty="0">
                <a:solidFill>
                  <a:schemeClr val="bg2"/>
                </a:solidFill>
                <a:latin typeface="Impact" panose="020B0806030902050204" pitchFamily="34" charset="0"/>
                <a:ea typeface="华康俪金黑W8(P)" panose="020B0800000000000000" pitchFamily="34" charset="-122"/>
              </a:rPr>
              <a:t>03</a:t>
            </a:r>
            <a:endParaRPr lang="zh-CN" altLang="en-US" sz="7200" dirty="0">
              <a:solidFill>
                <a:schemeClr val="bg2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 useBgFill="1">
        <p:nvSpPr>
          <p:cNvPr id="8" name="矩形 7">
            <a:extLst>
              <a:ext uri="{FF2B5EF4-FFF2-40B4-BE49-F238E27FC236}">
                <a16:creationId xmlns:a16="http://schemas.microsoft.com/office/drawing/2014/main" id="{A13DEC08-1528-4463-ACE2-2A725C7F6BA6}"/>
              </a:ext>
            </a:extLst>
          </p:cNvPr>
          <p:cNvSpPr/>
          <p:nvPr/>
        </p:nvSpPr>
        <p:spPr>
          <a:xfrm>
            <a:off x="1407886" y="2357115"/>
            <a:ext cx="2982686" cy="1077218"/>
          </a:xfrm>
          <a:prstGeom prst="rect">
            <a:avLst/>
          </a:prstGeom>
          <a:effectLst>
            <a:outerShdw blurRad="50800" dist="50800" dir="5400000" sx="5000" sy="5000" algn="ctr" rotWithShape="0">
              <a:srgbClr val="000000">
                <a:alpha val="43137"/>
              </a:srgbClr>
            </a:outerShdw>
          </a:effectLst>
        </p:spPr>
        <p:txBody>
          <a:bodyPr wrap="square" rtlCol="0" anchor="ctr" anchorCtr="0">
            <a:spAutoFit/>
            <a:scene3d>
              <a:camera prst="orthographicFront"/>
              <a:lightRig rig="brightRoom" dir="t">
                <a:rot lat="0" lon="0" rev="0"/>
              </a:lightRig>
            </a:scene3d>
            <a:sp3d prstMaterial="metal"/>
          </a:bodyPr>
          <a:lstStyle/>
          <a:p>
            <a:pPr algn="ctr"/>
            <a:r>
              <a:rPr lang="en-US" altLang="zh-CN" sz="3200" kern="2000" spc="800" dirty="0">
                <a:solidFill>
                  <a:schemeClr val="bg2"/>
                </a:solidFill>
                <a:latin typeface="Impact" panose="020B0806030902050204" pitchFamily="34" charset="0"/>
                <a:ea typeface="华康俪金黑W8(P)" panose="020B0800000000000000" pitchFamily="34" charset="-122"/>
              </a:rPr>
              <a:t>PART Three</a:t>
            </a:r>
            <a:endParaRPr lang="zh-CN" altLang="en-US" sz="3200" kern="2000" spc="800" dirty="0">
              <a:solidFill>
                <a:schemeClr val="bg2"/>
              </a:solidFill>
              <a:latin typeface="Impact" panose="020B0806030902050204" pitchFamily="34" charset="0"/>
              <a:ea typeface="华康俪金黑W8(P)" panose="020B08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105002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4">
            <a:extLst>
              <a:ext uri="{FF2B5EF4-FFF2-40B4-BE49-F238E27FC236}">
                <a16:creationId xmlns:a16="http://schemas.microsoft.com/office/drawing/2014/main" id="{25606F3F-82D3-4AD5-9C1B-5A629FF0FC9C}"/>
              </a:ext>
            </a:extLst>
          </p:cNvPr>
          <p:cNvSpPr/>
          <p:nvPr/>
        </p:nvSpPr>
        <p:spPr>
          <a:xfrm>
            <a:off x="276224" y="763385"/>
            <a:ext cx="80930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 err="1">
                <a:latin typeface="仿宋" panose="02010609060101010101" pitchFamily="49" charset="-122"/>
                <a:ea typeface="仿宋" panose="02010609060101010101" pitchFamily="49" charset="-122"/>
              </a:rPr>
              <a:t>Valgrind</a:t>
            </a:r>
            <a:r>
              <a:rPr lang="zh-CN" altLang="en-US" sz="2800" dirty="0">
                <a:latin typeface="仿宋" panose="02010609060101010101" pitchFamily="49" charset="-122"/>
                <a:ea typeface="仿宋" panose="02010609060101010101" pitchFamily="49" charset="-122"/>
              </a:rPr>
              <a:t>简介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BD7ECC0-D97A-456B-BCEF-7A77A761339C}"/>
              </a:ext>
            </a:extLst>
          </p:cNvPr>
          <p:cNvSpPr txBox="1"/>
          <p:nvPr/>
        </p:nvSpPr>
        <p:spPr>
          <a:xfrm>
            <a:off x="276225" y="1512689"/>
            <a:ext cx="10036537" cy="24692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zh-CN" altLang="en-US" sz="2000" dirty="0"/>
              <a:t>提供</a:t>
            </a:r>
            <a:r>
              <a:rPr lang="en-US" altLang="zh-CN" sz="2000" dirty="0" err="1"/>
              <a:t>Memcheck</a:t>
            </a:r>
            <a:r>
              <a:rPr lang="zh-CN" altLang="en-US" sz="2000" dirty="0"/>
              <a:t>功能，可以查看内存越界，内存泄露等，否则程序可能会发生</a:t>
            </a:r>
            <a:r>
              <a:rPr lang="en-US" altLang="zh-CN" sz="2000" dirty="0"/>
              <a:t>crash</a:t>
            </a:r>
            <a:r>
              <a:rPr lang="zh-CN" altLang="en-US" sz="2000" dirty="0"/>
              <a:t>或者出现难以预料的行为；</a:t>
            </a:r>
            <a:endParaRPr lang="en-US" altLang="zh-CN" sz="2000" dirty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zh-CN" altLang="en-US" sz="2000" dirty="0"/>
              <a:t>开源免费，但只能在</a:t>
            </a:r>
            <a:r>
              <a:rPr lang="en-US" altLang="zh-CN" sz="2000" dirty="0" err="1"/>
              <a:t>linux</a:t>
            </a:r>
            <a:r>
              <a:rPr lang="zh-CN" altLang="en-US" sz="2000" dirty="0"/>
              <a:t>上使用；</a:t>
            </a:r>
            <a:endParaRPr lang="en-US" altLang="zh-CN" sz="2000" dirty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zh-CN" altLang="en-US" sz="2000" dirty="0"/>
              <a:t>无需修改源程序代码即可检测内存问题。</a:t>
            </a:r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420183958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4">
            <a:extLst>
              <a:ext uri="{FF2B5EF4-FFF2-40B4-BE49-F238E27FC236}">
                <a16:creationId xmlns:a16="http://schemas.microsoft.com/office/drawing/2014/main" id="{25606F3F-82D3-4AD5-9C1B-5A629FF0FC9C}"/>
              </a:ext>
            </a:extLst>
          </p:cNvPr>
          <p:cNvSpPr/>
          <p:nvPr/>
        </p:nvSpPr>
        <p:spPr>
          <a:xfrm>
            <a:off x="276224" y="763385"/>
            <a:ext cx="80930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 err="1">
                <a:latin typeface="仿宋" panose="02010609060101010101" pitchFamily="49" charset="-122"/>
                <a:ea typeface="仿宋" panose="02010609060101010101" pitchFamily="49" charset="-122"/>
              </a:rPr>
              <a:t>Valgrind</a:t>
            </a:r>
            <a:r>
              <a:rPr lang="zh-CN" altLang="en-US" sz="2800" dirty="0">
                <a:latin typeface="仿宋" panose="02010609060101010101" pitchFamily="49" charset="-122"/>
                <a:ea typeface="仿宋" panose="02010609060101010101" pitchFamily="49" charset="-122"/>
              </a:rPr>
              <a:t>安装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7B86C00-B9C0-4C6E-847A-5D58ED1D5A2F}"/>
              </a:ext>
            </a:extLst>
          </p:cNvPr>
          <p:cNvSpPr txBox="1"/>
          <p:nvPr/>
        </p:nvSpPr>
        <p:spPr>
          <a:xfrm>
            <a:off x="276224" y="1596126"/>
            <a:ext cx="8867776" cy="3336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200000"/>
              </a:lnSpc>
            </a:pPr>
            <a:r>
              <a:rPr lang="en-US" altLang="zh-CN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1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、下载最新版本：</a:t>
            </a:r>
            <a:r>
              <a:rPr lang="en-US" altLang="zh-CN" b="0" i="0" u="sng" dirty="0">
                <a:solidFill>
                  <a:srgbClr val="075DB3"/>
                </a:solidFill>
                <a:effectLst/>
                <a:latin typeface="Verdana" panose="020B0604030504040204" pitchFamily="34" charset="0"/>
                <a:hlinkClick r:id="rId2"/>
              </a:rPr>
              <a:t>http://valgrind.org/downloads/current.html#current</a:t>
            </a:r>
            <a:endParaRPr lang="en-US" altLang="zh-CN" b="0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  <a:p>
            <a:pPr algn="l">
              <a:lnSpc>
                <a:spcPct val="200000"/>
              </a:lnSpc>
            </a:pPr>
            <a:r>
              <a:rPr lang="en-US" altLang="zh-CN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2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、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tar -</a:t>
            </a:r>
            <a:r>
              <a:rPr lang="en-US" altLang="zh-CN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jxvf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valgrind-3.16.0.tar.bz2.tar.bz2</a:t>
            </a:r>
          </a:p>
          <a:p>
            <a:pPr algn="l">
              <a:lnSpc>
                <a:spcPct val="200000"/>
              </a:lnSpc>
            </a:pPr>
            <a:r>
              <a:rPr lang="en-US" altLang="zh-CN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3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、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cd valgrind-3.16.0</a:t>
            </a:r>
          </a:p>
          <a:p>
            <a:pPr algn="l">
              <a:lnSpc>
                <a:spcPct val="200000"/>
              </a:lnSpc>
            </a:pPr>
            <a:r>
              <a:rPr lang="en-US" altLang="zh-CN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4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、</a:t>
            </a:r>
            <a:r>
              <a:rPr lang="en-US" altLang="zh-CN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sudo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./configure</a:t>
            </a:r>
          </a:p>
          <a:p>
            <a:pPr algn="l">
              <a:lnSpc>
                <a:spcPct val="200000"/>
              </a:lnSpc>
            </a:pPr>
            <a:r>
              <a:rPr lang="en-US" altLang="zh-CN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5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、</a:t>
            </a:r>
            <a:r>
              <a:rPr lang="en-US" altLang="zh-CN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sudo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make</a:t>
            </a:r>
          </a:p>
          <a:p>
            <a:pPr algn="l">
              <a:lnSpc>
                <a:spcPct val="200000"/>
              </a:lnSpc>
            </a:pPr>
            <a:r>
              <a:rPr lang="en-US" altLang="zh-CN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6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、</a:t>
            </a:r>
            <a:r>
              <a:rPr lang="en-US" altLang="zh-CN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sudo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make install</a:t>
            </a:r>
          </a:p>
        </p:txBody>
      </p:sp>
    </p:spTree>
    <p:extLst>
      <p:ext uri="{BB962C8B-B14F-4D97-AF65-F5344CB8AC3E}">
        <p14:creationId xmlns:p14="http://schemas.microsoft.com/office/powerpoint/2010/main" val="22598003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4">
            <a:extLst>
              <a:ext uri="{FF2B5EF4-FFF2-40B4-BE49-F238E27FC236}">
                <a16:creationId xmlns:a16="http://schemas.microsoft.com/office/drawing/2014/main" id="{25606F3F-82D3-4AD5-9C1B-5A629FF0FC9C}"/>
              </a:ext>
            </a:extLst>
          </p:cNvPr>
          <p:cNvSpPr/>
          <p:nvPr/>
        </p:nvSpPr>
        <p:spPr>
          <a:xfrm>
            <a:off x="276224" y="763385"/>
            <a:ext cx="80930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 err="1">
                <a:latin typeface="仿宋" panose="02010609060101010101" pitchFamily="49" charset="-122"/>
                <a:ea typeface="仿宋" panose="02010609060101010101" pitchFamily="49" charset="-122"/>
              </a:rPr>
              <a:t>Valgrind</a:t>
            </a:r>
            <a:r>
              <a:rPr lang="zh-CN" altLang="en-US" sz="2800" dirty="0">
                <a:latin typeface="仿宋" panose="02010609060101010101" pitchFamily="49" charset="-122"/>
                <a:ea typeface="仿宋" panose="02010609060101010101" pitchFamily="49" charset="-122"/>
              </a:rPr>
              <a:t>使用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7B86C00-B9C0-4C6E-847A-5D58ED1D5A2F}"/>
              </a:ext>
            </a:extLst>
          </p:cNvPr>
          <p:cNvSpPr txBox="1"/>
          <p:nvPr/>
        </p:nvSpPr>
        <p:spPr>
          <a:xfrm>
            <a:off x="276224" y="1433093"/>
            <a:ext cx="8867776" cy="4556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zh-CN" altLang="en-US" dirty="0">
                <a:solidFill>
                  <a:srgbClr val="000000"/>
                </a:solidFill>
                <a:latin typeface="Verdana" panose="020B0604030504040204" pitchFamily="34" charset="0"/>
              </a:rPr>
              <a:t>使用</a:t>
            </a:r>
            <a:r>
              <a:rPr lang="en-US" altLang="zh-CN" dirty="0">
                <a:solidFill>
                  <a:srgbClr val="000000"/>
                </a:solidFill>
                <a:latin typeface="Verdana" panose="020B0604030504040204" pitchFamily="34" charset="0"/>
              </a:rPr>
              <a:t>-o2</a:t>
            </a:r>
            <a:r>
              <a:rPr lang="zh-CN" altLang="en-US" dirty="0">
                <a:solidFill>
                  <a:srgbClr val="000000"/>
                </a:solidFill>
                <a:latin typeface="Verdana" panose="020B0604030504040204" pitchFamily="34" charset="0"/>
              </a:rPr>
              <a:t>以下级别的编译选项编译你的代码，比如</a:t>
            </a:r>
            <a:r>
              <a:rPr lang="en-US" altLang="zh-CN" dirty="0">
                <a:solidFill>
                  <a:srgbClr val="000000"/>
                </a:solidFill>
                <a:latin typeface="Verdana" panose="020B0604030504040204" pitchFamily="34" charset="0"/>
              </a:rPr>
              <a:t>-g</a:t>
            </a:r>
            <a:r>
              <a:rPr lang="zh-CN" altLang="en-US" dirty="0">
                <a:solidFill>
                  <a:srgbClr val="000000"/>
                </a:solidFill>
                <a:latin typeface="Verdana" panose="020B0604030504040204" pitchFamily="34" charset="0"/>
              </a:rPr>
              <a:t>，</a:t>
            </a:r>
            <a:r>
              <a:rPr lang="en-US" altLang="zh-CN" dirty="0">
                <a:solidFill>
                  <a:srgbClr val="000000"/>
                </a:solidFill>
                <a:latin typeface="Verdana" panose="020B0604030504040204" pitchFamily="34" charset="0"/>
              </a:rPr>
              <a:t>-o0</a:t>
            </a:r>
            <a:r>
              <a:rPr lang="zh-CN" altLang="en-US" dirty="0">
                <a:solidFill>
                  <a:srgbClr val="000000"/>
                </a:solidFill>
                <a:latin typeface="Verdana" panose="020B0604030504040204" pitchFamily="34" charset="0"/>
              </a:rPr>
              <a:t>，</a:t>
            </a:r>
            <a:r>
              <a:rPr lang="en-US" altLang="zh-CN" dirty="0">
                <a:solidFill>
                  <a:srgbClr val="000000"/>
                </a:solidFill>
                <a:latin typeface="Verdana" panose="020B0604030504040204" pitchFamily="34" charset="0"/>
              </a:rPr>
              <a:t>-o1</a:t>
            </a:r>
            <a:r>
              <a:rPr lang="zh-CN" altLang="en-US" dirty="0">
                <a:solidFill>
                  <a:srgbClr val="000000"/>
                </a:solidFill>
                <a:latin typeface="Verdana" panose="020B0604030504040204" pitchFamily="34" charset="0"/>
              </a:rPr>
              <a:t>，这样</a:t>
            </a:r>
            <a:r>
              <a:rPr lang="en-US" altLang="zh-CN" dirty="0" err="1">
                <a:solidFill>
                  <a:srgbClr val="000000"/>
                </a:solidFill>
                <a:latin typeface="Verdana" panose="020B0604030504040204" pitchFamily="34" charset="0"/>
              </a:rPr>
              <a:t>valgrind</a:t>
            </a:r>
            <a:r>
              <a:rPr lang="zh-CN" altLang="en-US" dirty="0">
                <a:solidFill>
                  <a:srgbClr val="000000"/>
                </a:solidFill>
                <a:latin typeface="Verdana" panose="020B0604030504040204" pitchFamily="34" charset="0"/>
              </a:rPr>
              <a:t>才能正确的定位到内存发生问题的代码位置，</a:t>
            </a:r>
            <a:r>
              <a:rPr lang="en-US" altLang="zh-CN" dirty="0">
                <a:solidFill>
                  <a:srgbClr val="000000"/>
                </a:solidFill>
                <a:latin typeface="Verdana" panose="020B0604030504040204" pitchFamily="34" charset="0"/>
              </a:rPr>
              <a:t>o2</a:t>
            </a:r>
            <a:r>
              <a:rPr lang="zh-CN" altLang="en-US" dirty="0">
                <a:solidFill>
                  <a:srgbClr val="000000"/>
                </a:solidFill>
                <a:latin typeface="Verdana" panose="020B0604030504040204" pitchFamily="34" charset="0"/>
              </a:rPr>
              <a:t>及以上会导致定位不准，也可能报告错误。</a:t>
            </a:r>
            <a:endParaRPr lang="en-US" altLang="zh-CN" b="0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kumimoji="0" lang="zh-CN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 panose="020B0604020202020204" pitchFamily="34" charset="-122"/>
              </a:rPr>
              <a:t>使用命令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 panose="020B0604020202020204" pitchFamily="34" charset="-122"/>
              </a:rPr>
              <a:t>valgrind [valgrind-options] your-prog [your-prog-options</a:t>
            </a:r>
            <a:r>
              <a:rPr lang="en-US" altLang="zh-CN" dirty="0">
                <a:solidFill>
                  <a:srgbClr val="000000"/>
                </a:solidFill>
                <a:latin typeface="Arial Unicode MS" panose="020B0604020202020204" pitchFamily="34" charset="-122"/>
              </a:rPr>
              <a:t>] </a:t>
            </a:r>
            <a:r>
              <a:rPr lang="zh-CN" altLang="en-US" dirty="0">
                <a:solidFill>
                  <a:srgbClr val="000000"/>
                </a:solidFill>
                <a:latin typeface="Arial Unicode MS" panose="020B0604020202020204" pitchFamily="34" charset="-122"/>
              </a:rPr>
              <a:t>如</a:t>
            </a:r>
            <a:endParaRPr lang="en-US" altLang="zh-CN" dirty="0">
              <a:solidFill>
                <a:srgbClr val="000000"/>
              </a:solidFill>
              <a:latin typeface="Arial Unicode MS" panose="020B0604020202020204" pitchFamily="34" charset="-122"/>
            </a:endParaRPr>
          </a:p>
          <a:p>
            <a:pPr>
              <a:lnSpc>
                <a:spcPct val="200000"/>
              </a:lnSpc>
            </a:pPr>
            <a:r>
              <a:rPr lang="en-US" altLang="zh-CN" dirty="0">
                <a:solidFill>
                  <a:srgbClr val="000000"/>
                </a:solidFill>
                <a:latin typeface="Verdana" panose="020B0604030504040204" pitchFamily="34" charset="0"/>
              </a:rPr>
              <a:t>    </a:t>
            </a:r>
            <a:r>
              <a:rPr lang="en-US" altLang="zh-CN" dirty="0" err="1">
                <a:solidFill>
                  <a:srgbClr val="000000"/>
                </a:solidFill>
                <a:latin typeface="Verdana" panose="020B0604030504040204" pitchFamily="34" charset="0"/>
              </a:rPr>
              <a:t>Valgrind</a:t>
            </a:r>
            <a:r>
              <a:rPr lang="en-US" altLang="zh-CN" dirty="0">
                <a:solidFill>
                  <a:srgbClr val="000000"/>
                </a:solidFill>
                <a:latin typeface="Verdana" panose="020B0604030504040204" pitchFamily="34" charset="0"/>
              </a:rPr>
              <a:t> ls –l </a:t>
            </a:r>
            <a:r>
              <a:rPr lang="zh-CN" altLang="en-US" dirty="0">
                <a:solidFill>
                  <a:srgbClr val="000000"/>
                </a:solidFill>
                <a:latin typeface="Verdana" panose="020B0604030504040204" pitchFamily="34" charset="0"/>
              </a:rPr>
              <a:t>可以检查</a:t>
            </a:r>
            <a:r>
              <a:rPr lang="en-US" altLang="zh-CN" dirty="0">
                <a:solidFill>
                  <a:srgbClr val="000000"/>
                </a:solidFill>
                <a:latin typeface="Verdana" panose="020B0604030504040204" pitchFamily="34" charset="0"/>
              </a:rPr>
              <a:t>ls</a:t>
            </a:r>
            <a:r>
              <a:rPr lang="zh-CN" altLang="en-US" dirty="0">
                <a:solidFill>
                  <a:srgbClr val="000000"/>
                </a:solidFill>
                <a:latin typeface="Verdana" panose="020B0604030504040204" pitchFamily="34" charset="0"/>
              </a:rPr>
              <a:t>命令导致的内存泄露，检测结果如右图。</a:t>
            </a:r>
            <a:endParaRPr lang="en-US" altLang="zh-CN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endParaRPr kumimoji="0" lang="zh-CN" altLang="zh-CN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algn="l">
              <a:lnSpc>
                <a:spcPct val="200000"/>
              </a:lnSpc>
            </a:pPr>
            <a:endParaRPr lang="en-US" altLang="zh-CN" b="0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F04DD48-F758-4F32-9A2A-E64ED95428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9618" y="2645712"/>
            <a:ext cx="4132299" cy="3027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46403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4">
            <a:extLst>
              <a:ext uri="{FF2B5EF4-FFF2-40B4-BE49-F238E27FC236}">
                <a16:creationId xmlns:a16="http://schemas.microsoft.com/office/drawing/2014/main" id="{25606F3F-82D3-4AD5-9C1B-5A629FF0FC9C}"/>
              </a:ext>
            </a:extLst>
          </p:cNvPr>
          <p:cNvSpPr/>
          <p:nvPr/>
        </p:nvSpPr>
        <p:spPr>
          <a:xfrm>
            <a:off x="276224" y="763385"/>
            <a:ext cx="80930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 err="1">
                <a:latin typeface="仿宋" panose="02010609060101010101" pitchFamily="49" charset="-122"/>
                <a:ea typeface="仿宋" panose="02010609060101010101" pitchFamily="49" charset="-122"/>
              </a:rPr>
              <a:t>Valgrind</a:t>
            </a:r>
            <a:r>
              <a:rPr lang="zh-CN" altLang="en-US" sz="2800" dirty="0">
                <a:latin typeface="仿宋" panose="02010609060101010101" pitchFamily="49" charset="-122"/>
                <a:ea typeface="仿宋" panose="02010609060101010101" pitchFamily="49" charset="-122"/>
              </a:rPr>
              <a:t>使用选项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7B86C00-B9C0-4C6E-847A-5D58ED1D5A2F}"/>
              </a:ext>
            </a:extLst>
          </p:cNvPr>
          <p:cNvSpPr txBox="1"/>
          <p:nvPr/>
        </p:nvSpPr>
        <p:spPr>
          <a:xfrm>
            <a:off x="276224" y="1433093"/>
            <a:ext cx="8867776" cy="62187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zh-CN" altLang="en-US" dirty="0">
                <a:solidFill>
                  <a:srgbClr val="000000"/>
                </a:solidFill>
                <a:latin typeface="Verdana" panose="020B0604030504040204" pitchFamily="34" charset="0"/>
              </a:rPr>
              <a:t>工具选项</a:t>
            </a:r>
            <a:endParaRPr lang="en-US" altLang="zh-CN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>
              <a:lnSpc>
                <a:spcPct val="200000"/>
              </a:lnSpc>
            </a:pPr>
            <a:r>
              <a:rPr lang="en-US" altLang="zh-CN" dirty="0">
                <a:solidFill>
                  <a:srgbClr val="000000"/>
                </a:solidFill>
                <a:latin typeface="Verdana" panose="020B0604030504040204" pitchFamily="34" charset="0"/>
              </a:rPr>
              <a:t>    --tool=&lt;</a:t>
            </a:r>
            <a:r>
              <a:rPr lang="en-US" altLang="zh-CN" dirty="0" err="1">
                <a:solidFill>
                  <a:srgbClr val="000000"/>
                </a:solidFill>
                <a:latin typeface="Verdana" panose="020B0604030504040204" pitchFamily="34" charset="0"/>
              </a:rPr>
              <a:t>toolname</a:t>
            </a:r>
            <a:r>
              <a:rPr lang="en-US" altLang="zh-CN" dirty="0">
                <a:solidFill>
                  <a:srgbClr val="000000"/>
                </a:solidFill>
                <a:latin typeface="Verdana" panose="020B0604030504040204" pitchFamily="34" charset="0"/>
              </a:rPr>
              <a:t>&gt; [default: </a:t>
            </a:r>
            <a:r>
              <a:rPr lang="en-US" altLang="zh-CN" dirty="0" err="1">
                <a:solidFill>
                  <a:srgbClr val="000000"/>
                </a:solidFill>
                <a:latin typeface="Verdana" panose="020B0604030504040204" pitchFamily="34" charset="0"/>
              </a:rPr>
              <a:t>memcheck</a:t>
            </a:r>
            <a:r>
              <a:rPr lang="en-US" altLang="zh-CN" dirty="0">
                <a:solidFill>
                  <a:srgbClr val="000000"/>
                </a:solidFill>
                <a:latin typeface="Verdana" panose="020B0604030504040204" pitchFamily="34" charset="0"/>
              </a:rPr>
              <a:t>]</a:t>
            </a:r>
            <a:r>
              <a:rPr lang="zh-CN" altLang="en-US" dirty="0">
                <a:solidFill>
                  <a:srgbClr val="000000"/>
                </a:solidFill>
                <a:latin typeface="Verdana" panose="020B0604030504040204" pitchFamily="34" charset="0"/>
              </a:rPr>
              <a:t>，可选项包括</a:t>
            </a:r>
            <a:endParaRPr lang="en-US" altLang="zh-CN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>
              <a:lnSpc>
                <a:spcPct val="200000"/>
              </a:lnSpc>
            </a:pPr>
            <a:r>
              <a:rPr lang="en-US" altLang="zh-CN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   </a:t>
            </a:r>
            <a:r>
              <a:rPr lang="en-US" altLang="zh-CN" b="0" i="0" dirty="0" err="1">
                <a:solidFill>
                  <a:srgbClr val="202020"/>
                </a:solidFill>
                <a:effectLst/>
                <a:latin typeface="Arial" panose="020B0604020202020204" pitchFamily="34" charset="0"/>
              </a:rPr>
              <a:t>memcheck</a:t>
            </a:r>
            <a:r>
              <a:rPr lang="en-US" altLang="zh-CN" b="0" i="0" dirty="0">
                <a:solidFill>
                  <a:srgbClr val="20202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n-US" altLang="zh-CN" b="0" i="0" dirty="0" err="1">
                <a:solidFill>
                  <a:srgbClr val="202020"/>
                </a:solidFill>
                <a:effectLst/>
                <a:latin typeface="Arial" panose="020B0604020202020204" pitchFamily="34" charset="0"/>
              </a:rPr>
              <a:t>cachegrind</a:t>
            </a:r>
            <a:r>
              <a:rPr lang="en-US" altLang="zh-CN" b="0" i="0" dirty="0">
                <a:solidFill>
                  <a:srgbClr val="20202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n-US" altLang="zh-CN" b="0" i="0" dirty="0" err="1">
                <a:solidFill>
                  <a:srgbClr val="202020"/>
                </a:solidFill>
                <a:effectLst/>
                <a:latin typeface="Arial" panose="020B0604020202020204" pitchFamily="34" charset="0"/>
              </a:rPr>
              <a:t>callgrind</a:t>
            </a:r>
            <a:r>
              <a:rPr lang="en-US" altLang="zh-CN" b="0" i="0" dirty="0">
                <a:solidFill>
                  <a:srgbClr val="20202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n-US" altLang="zh-CN" b="0" i="0" dirty="0" err="1">
                <a:solidFill>
                  <a:srgbClr val="202020"/>
                </a:solidFill>
                <a:effectLst/>
                <a:latin typeface="Arial" panose="020B0604020202020204" pitchFamily="34" charset="0"/>
              </a:rPr>
              <a:t>helgrind</a:t>
            </a:r>
            <a:r>
              <a:rPr lang="en-US" altLang="zh-CN" b="0" i="0" dirty="0">
                <a:solidFill>
                  <a:srgbClr val="20202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n-US" altLang="zh-CN" b="0" i="0" dirty="0" err="1">
                <a:solidFill>
                  <a:srgbClr val="202020"/>
                </a:solidFill>
                <a:effectLst/>
                <a:latin typeface="Arial" panose="020B0604020202020204" pitchFamily="34" charset="0"/>
              </a:rPr>
              <a:t>drd</a:t>
            </a:r>
            <a:r>
              <a:rPr lang="en-US" altLang="zh-CN" b="0" i="0" dirty="0">
                <a:solidFill>
                  <a:srgbClr val="202020"/>
                </a:solidFill>
                <a:effectLst/>
                <a:latin typeface="Arial" panose="020B0604020202020204" pitchFamily="34" charset="0"/>
              </a:rPr>
              <a:t>, massif, </a:t>
            </a:r>
            <a:r>
              <a:rPr lang="en-US" altLang="zh-CN" b="0" i="0" dirty="0" err="1">
                <a:solidFill>
                  <a:srgbClr val="202020"/>
                </a:solidFill>
                <a:effectLst/>
                <a:latin typeface="Arial" panose="020B0604020202020204" pitchFamily="34" charset="0"/>
              </a:rPr>
              <a:t>dhat</a:t>
            </a:r>
            <a:r>
              <a:rPr lang="en-US" altLang="zh-CN" b="0" i="0" dirty="0">
                <a:solidFill>
                  <a:srgbClr val="202020"/>
                </a:solidFill>
                <a:effectLst/>
                <a:latin typeface="Arial" panose="020B0604020202020204" pitchFamily="34" charset="0"/>
              </a:rPr>
              <a:t>, lackey, none, exp-</a:t>
            </a:r>
            <a:r>
              <a:rPr lang="en-US" altLang="zh-CN" b="0" i="0" dirty="0" err="1">
                <a:solidFill>
                  <a:srgbClr val="202020"/>
                </a:solidFill>
                <a:effectLst/>
                <a:latin typeface="Arial" panose="020B0604020202020204" pitchFamily="34" charset="0"/>
              </a:rPr>
              <a:t>bbv</a:t>
            </a:r>
            <a:r>
              <a:rPr lang="zh-CN" altLang="en-US" dirty="0">
                <a:solidFill>
                  <a:srgbClr val="202020"/>
                </a:solidFill>
                <a:latin typeface="Arial" panose="020B0604020202020204" pitchFamily="34" charset="0"/>
              </a:rPr>
              <a:t>，</a:t>
            </a:r>
            <a:r>
              <a:rPr lang="zh-CN" altLang="en-US" b="0" i="0" dirty="0">
                <a:solidFill>
                  <a:srgbClr val="202020"/>
                </a:solidFill>
                <a:effectLst/>
                <a:latin typeface="Arial" panose="020B0604020202020204" pitchFamily="34" charset="0"/>
              </a:rPr>
              <a:t>默认使用</a:t>
            </a:r>
            <a:r>
              <a:rPr lang="en-US" altLang="zh-CN" b="0" i="0" dirty="0" err="1">
                <a:solidFill>
                  <a:srgbClr val="202020"/>
                </a:solidFill>
                <a:effectLst/>
                <a:latin typeface="Arial" panose="020B0604020202020204" pitchFamily="34" charset="0"/>
              </a:rPr>
              <a:t>memcheck</a:t>
            </a:r>
            <a:r>
              <a:rPr lang="zh-CN" altLang="en-US" b="0" i="0" dirty="0">
                <a:solidFill>
                  <a:srgbClr val="202020"/>
                </a:solidFill>
                <a:effectLst/>
                <a:latin typeface="Arial" panose="020B0604020202020204" pitchFamily="34" charset="0"/>
              </a:rPr>
              <a:t>。</a:t>
            </a:r>
            <a:endParaRPr lang="en-US" altLang="zh-CN" b="0" i="0" dirty="0">
              <a:solidFill>
                <a:srgbClr val="202020"/>
              </a:solidFill>
              <a:effectLst/>
              <a:latin typeface="Arial" panose="020B0604020202020204" pitchFamily="34" charset="0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zh-CN" altLang="zh-CN" dirty="0">
                <a:solidFill>
                  <a:srgbClr val="000000"/>
                </a:solidFill>
                <a:latin typeface="Verdana" panose="020B0604030504040204" pitchFamily="34" charset="0"/>
              </a:rPr>
              <a:t>--log-file=&lt;filename&gt;</a:t>
            </a:r>
            <a:r>
              <a:rPr lang="zh-CN" altLang="en-US" dirty="0">
                <a:solidFill>
                  <a:srgbClr val="000000"/>
                </a:solidFill>
                <a:latin typeface="Verdana" panose="020B0604030504040204" pitchFamily="34" charset="0"/>
              </a:rPr>
              <a:t>，输出报告的文件位置</a:t>
            </a:r>
            <a:endParaRPr lang="en-US" altLang="zh-CN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zh-CN" altLang="en-US" dirty="0">
                <a:solidFill>
                  <a:srgbClr val="000000"/>
                </a:solidFill>
                <a:latin typeface="Verdana" panose="020B0604030504040204" pitchFamily="34" charset="0"/>
              </a:rPr>
              <a:t>可以通过使用</a:t>
            </a:r>
            <a:r>
              <a:rPr lang="en-US" altLang="zh-CN" dirty="0" err="1">
                <a:solidFill>
                  <a:srgbClr val="000000"/>
                </a:solidFill>
                <a:latin typeface="Verdana" panose="020B0604030504040204" pitchFamily="34" charset="0"/>
              </a:rPr>
              <a:t>valgrind</a:t>
            </a:r>
            <a:r>
              <a:rPr lang="en-US" altLang="zh-CN" dirty="0">
                <a:solidFill>
                  <a:srgbClr val="000000"/>
                </a:solidFill>
                <a:latin typeface="Verdana" panose="020B0604030504040204" pitchFamily="34" charset="0"/>
              </a:rPr>
              <a:t> –help</a:t>
            </a:r>
            <a:r>
              <a:rPr lang="zh-CN" altLang="en-US" dirty="0">
                <a:solidFill>
                  <a:srgbClr val="000000"/>
                </a:solidFill>
                <a:latin typeface="Verdana" panose="020B0604030504040204" pitchFamily="34" charset="0"/>
              </a:rPr>
              <a:t>查看相关的选项</a:t>
            </a:r>
            <a:endParaRPr lang="zh-CN" altLang="zh-CN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>
              <a:lnSpc>
                <a:spcPct val="200000"/>
              </a:lnSpc>
            </a:pPr>
            <a:endParaRPr lang="en-US" altLang="zh-CN" b="0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endParaRPr lang="en-US" altLang="zh-CN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endParaRPr kumimoji="0" lang="zh-CN" altLang="zh-CN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algn="l">
              <a:lnSpc>
                <a:spcPct val="200000"/>
              </a:lnSpc>
            </a:pPr>
            <a:endParaRPr lang="en-US" altLang="zh-CN" b="0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913372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4">
            <a:extLst>
              <a:ext uri="{FF2B5EF4-FFF2-40B4-BE49-F238E27FC236}">
                <a16:creationId xmlns:a16="http://schemas.microsoft.com/office/drawing/2014/main" id="{25606F3F-82D3-4AD5-9C1B-5A629FF0FC9C}"/>
              </a:ext>
            </a:extLst>
          </p:cNvPr>
          <p:cNvSpPr/>
          <p:nvPr/>
        </p:nvSpPr>
        <p:spPr>
          <a:xfrm>
            <a:off x="276224" y="763385"/>
            <a:ext cx="80930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 err="1">
                <a:latin typeface="仿宋" panose="02010609060101010101" pitchFamily="49" charset="-122"/>
                <a:ea typeface="仿宋" panose="02010609060101010101" pitchFamily="49" charset="-122"/>
              </a:rPr>
              <a:t>Valgrind</a:t>
            </a:r>
            <a:r>
              <a:rPr lang="zh-CN" altLang="en-US" sz="2800" dirty="0">
                <a:latin typeface="仿宋" panose="02010609060101010101" pitchFamily="49" charset="-122"/>
                <a:ea typeface="仿宋" panose="02010609060101010101" pitchFamily="49" charset="-122"/>
              </a:rPr>
              <a:t>使用</a:t>
            </a:r>
            <a:r>
              <a:rPr lang="en-US" altLang="zh-CN" sz="2800" dirty="0">
                <a:latin typeface="仿宋" panose="02010609060101010101" pitchFamily="49" charset="-122"/>
                <a:ea typeface="仿宋" panose="02010609060101010101" pitchFamily="49" charset="-122"/>
              </a:rPr>
              <a:t>—</a:t>
            </a:r>
            <a:r>
              <a:rPr lang="zh-CN" altLang="en-US" sz="2800" dirty="0">
                <a:latin typeface="仿宋" panose="02010609060101010101" pitchFamily="49" charset="-122"/>
                <a:ea typeface="仿宋" panose="02010609060101010101" pitchFamily="49" charset="-122"/>
              </a:rPr>
              <a:t>输出报告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7B86C00-B9C0-4C6E-847A-5D58ED1D5A2F}"/>
              </a:ext>
            </a:extLst>
          </p:cNvPr>
          <p:cNvSpPr txBox="1"/>
          <p:nvPr/>
        </p:nvSpPr>
        <p:spPr>
          <a:xfrm>
            <a:off x="91926" y="1428307"/>
            <a:ext cx="8867776" cy="30178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13860</a:t>
            </a:r>
            <a:r>
              <a:rPr kumimoji="0" lang="zh-CN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表示测试程序的进程</a:t>
            </a: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ID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zh-CN" sz="1600" dirty="0">
                <a:latin typeface="Arial" panose="020B0604020202020204" pitchFamily="34" charset="0"/>
              </a:rPr>
              <a:t>Invalid write</a:t>
            </a:r>
            <a:r>
              <a:rPr lang="zh-CN" altLang="en-US" sz="1600" dirty="0">
                <a:latin typeface="Arial" panose="020B0604020202020204" pitchFamily="34" charset="0"/>
              </a:rPr>
              <a:t>表示写越界</a:t>
            </a:r>
            <a:endParaRPr lang="en-US" altLang="zh-CN" sz="1600" dirty="0">
              <a:latin typeface="Arial" panose="020B0604020202020204" pitchFamily="34" charset="0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zh-CN" sz="1600" dirty="0">
                <a:latin typeface="Arial" panose="020B0604020202020204" pitchFamily="34" charset="0"/>
              </a:rPr>
              <a:t>LEAK SUMMARY</a:t>
            </a:r>
            <a:r>
              <a:rPr lang="zh-CN" altLang="en-US" sz="1600" dirty="0">
                <a:latin typeface="Arial" panose="020B0604020202020204" pitchFamily="34" charset="0"/>
              </a:rPr>
              <a:t>中</a:t>
            </a:r>
            <a:r>
              <a:rPr lang="en-US" altLang="zh-CN" sz="1600" dirty="0">
                <a:latin typeface="Arial" panose="020B0604020202020204" pitchFamily="34" charset="0"/>
              </a:rPr>
              <a:t>definitely lost</a:t>
            </a:r>
            <a:r>
              <a:rPr lang="zh-CN" altLang="en-US" sz="1600" dirty="0">
                <a:latin typeface="Arial" panose="020B0604020202020204" pitchFamily="34" charset="0"/>
              </a:rPr>
              <a:t>表示确定</a:t>
            </a:r>
            <a:endParaRPr lang="en-US" altLang="zh-CN" sz="1600" dirty="0">
              <a:latin typeface="Arial" panose="020B0604020202020204" pitchFamily="34" charset="0"/>
            </a:endParaRPr>
          </a:p>
          <a:p>
            <a:pPr>
              <a:lnSpc>
                <a:spcPct val="200000"/>
              </a:lnSpc>
            </a:pPr>
            <a:r>
              <a:rPr lang="zh-CN" altLang="en-US" sz="1600" dirty="0">
                <a:latin typeface="Arial" panose="020B0604020202020204" pitchFamily="34" charset="0"/>
              </a:rPr>
              <a:t>     了的内存泄露，是需要</a:t>
            </a:r>
            <a:r>
              <a:rPr lang="en-US" altLang="zh-CN" sz="1600" dirty="0">
                <a:latin typeface="Arial" panose="020B0604020202020204" pitchFamily="34" charset="0"/>
              </a:rPr>
              <a:t>fix</a:t>
            </a:r>
            <a:r>
              <a:rPr lang="zh-CN" altLang="en-US" sz="1600" dirty="0">
                <a:latin typeface="Arial" panose="020B0604020202020204" pitchFamily="34" charset="0"/>
              </a:rPr>
              <a:t>的。</a:t>
            </a:r>
            <a:endParaRPr lang="en-US" altLang="zh-CN" sz="1600" dirty="0">
              <a:latin typeface="Arial" panose="020B0604020202020204" pitchFamily="34" charset="0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endParaRPr kumimoji="0" lang="zh-CN" altLang="zh-CN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algn="l">
              <a:lnSpc>
                <a:spcPct val="200000"/>
              </a:lnSpc>
            </a:pPr>
            <a:endParaRPr lang="en-US" altLang="zh-CN" b="0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FE476F2-A41A-4DB8-B981-C9D2ED7EB3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7769" y="1346790"/>
            <a:ext cx="6444012" cy="4596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32396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C31AF01D-C45B-4AF6-8377-790588F05D1F}"/>
              </a:ext>
            </a:extLst>
          </p:cNvPr>
          <p:cNvSpPr txBox="1"/>
          <p:nvPr/>
        </p:nvSpPr>
        <p:spPr>
          <a:xfrm>
            <a:off x="608763" y="4382434"/>
            <a:ext cx="774579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800" dirty="0">
                <a:solidFill>
                  <a:schemeClr val="tx1">
                    <a:lumMod val="75000"/>
                    <a:lumOff val="25000"/>
                  </a:schemeClr>
                </a:solidFill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感谢聆听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7CCE0D0-D98B-42E7-B335-C1762F70612C}"/>
              </a:ext>
            </a:extLst>
          </p:cNvPr>
          <p:cNvSpPr txBox="1"/>
          <p:nvPr/>
        </p:nvSpPr>
        <p:spPr>
          <a:xfrm>
            <a:off x="608763" y="5925613"/>
            <a:ext cx="40703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Thanks for your attention</a:t>
            </a: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华康俪金黑W8(P)" panose="020B0800000000000000" pitchFamily="34" charset="-122"/>
              <a:ea typeface="华康俪金黑W8(P)" panose="020B0800000000000000" pitchFamily="34" charset="-122"/>
            </a:endParaRP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076D9174-A9F3-4E5C-9B2A-8D10F4FB6A7D}"/>
              </a:ext>
            </a:extLst>
          </p:cNvPr>
          <p:cNvCxnSpPr/>
          <p:nvPr/>
        </p:nvCxnSpPr>
        <p:spPr>
          <a:xfrm>
            <a:off x="709758" y="5877298"/>
            <a:ext cx="554355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69493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4">
            <a:extLst>
              <a:ext uri="{FF2B5EF4-FFF2-40B4-BE49-F238E27FC236}">
                <a16:creationId xmlns:a16="http://schemas.microsoft.com/office/drawing/2014/main" id="{25606F3F-82D3-4AD5-9C1B-5A629FF0FC9C}"/>
              </a:ext>
            </a:extLst>
          </p:cNvPr>
          <p:cNvSpPr/>
          <p:nvPr/>
        </p:nvSpPr>
        <p:spPr>
          <a:xfrm>
            <a:off x="276225" y="763385"/>
            <a:ext cx="720909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latin typeface="仿宋" panose="02010609060101010101" pitchFamily="49" charset="-122"/>
                <a:ea typeface="仿宋" panose="02010609060101010101" pitchFamily="49" charset="-122"/>
              </a:rPr>
              <a:t>Google Test</a:t>
            </a:r>
            <a:r>
              <a:rPr lang="zh-CN" altLang="en-US" sz="2800" dirty="0">
                <a:latin typeface="仿宋" panose="02010609060101010101" pitchFamily="49" charset="-122"/>
                <a:ea typeface="仿宋" panose="02010609060101010101" pitchFamily="49" charset="-122"/>
              </a:rPr>
              <a:t>使用</a:t>
            </a:r>
            <a:r>
              <a:rPr lang="en-US" altLang="zh-CN" sz="2800" dirty="0">
                <a:latin typeface="仿宋" panose="02010609060101010101" pitchFamily="49" charset="-122"/>
                <a:ea typeface="仿宋" panose="02010609060101010101" pitchFamily="49" charset="-122"/>
              </a:rPr>
              <a:t>——</a:t>
            </a:r>
            <a:r>
              <a:rPr lang="en-US" altLang="zh-CN" sz="2800" dirty="0"/>
              <a:t>Assertion</a:t>
            </a:r>
            <a:r>
              <a:rPr lang="zh-CN" altLang="en-US" sz="2800" dirty="0"/>
              <a:t>语句</a:t>
            </a:r>
            <a:endParaRPr lang="zh-CN" altLang="en-US" sz="2800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95C38D6-49D1-45EC-AF3B-1C688AAB53B6}"/>
              </a:ext>
            </a:extLst>
          </p:cNvPr>
          <p:cNvSpPr txBox="1"/>
          <p:nvPr/>
        </p:nvSpPr>
        <p:spPr>
          <a:xfrm>
            <a:off x="504463" y="1538089"/>
            <a:ext cx="9207049" cy="11346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2000" dirty="0"/>
              <a:t>在</a:t>
            </a:r>
            <a:r>
              <a:rPr lang="en-US" altLang="zh-CN" sz="2000" dirty="0"/>
              <a:t>test body</a:t>
            </a:r>
            <a:r>
              <a:rPr lang="zh-CN" altLang="en-US" sz="2000" dirty="0"/>
              <a:t>编写</a:t>
            </a:r>
            <a:r>
              <a:rPr lang="en-US" altLang="zh-CN" sz="2000" dirty="0"/>
              <a:t>Assertion</a:t>
            </a:r>
            <a:r>
              <a:rPr lang="zh-CN" altLang="en-US" sz="2000" dirty="0"/>
              <a:t>语句。</a:t>
            </a:r>
            <a:endParaRPr lang="en-US" altLang="zh-CN" sz="20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zh-CN" sz="28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3224EAE-72DB-492B-BA24-894ACF6A02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673" y="2351161"/>
            <a:ext cx="6172200" cy="3457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8191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4">
            <a:extLst>
              <a:ext uri="{FF2B5EF4-FFF2-40B4-BE49-F238E27FC236}">
                <a16:creationId xmlns:a16="http://schemas.microsoft.com/office/drawing/2014/main" id="{25606F3F-82D3-4AD5-9C1B-5A629FF0FC9C}"/>
              </a:ext>
            </a:extLst>
          </p:cNvPr>
          <p:cNvSpPr/>
          <p:nvPr/>
        </p:nvSpPr>
        <p:spPr>
          <a:xfrm>
            <a:off x="276225" y="763385"/>
            <a:ext cx="720909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latin typeface="仿宋" panose="02010609060101010101" pitchFamily="49" charset="-122"/>
                <a:ea typeface="仿宋" panose="02010609060101010101" pitchFamily="49" charset="-122"/>
              </a:rPr>
              <a:t>Google Test</a:t>
            </a:r>
            <a:r>
              <a:rPr lang="zh-CN" altLang="en-US" sz="2800" dirty="0">
                <a:latin typeface="仿宋" panose="02010609060101010101" pitchFamily="49" charset="-122"/>
                <a:ea typeface="仿宋" panose="02010609060101010101" pitchFamily="49" charset="-122"/>
              </a:rPr>
              <a:t>使用</a:t>
            </a:r>
            <a:r>
              <a:rPr lang="en-US" altLang="zh-CN" sz="2800" dirty="0">
                <a:latin typeface="仿宋" panose="02010609060101010101" pitchFamily="49" charset="-122"/>
                <a:ea typeface="仿宋" panose="02010609060101010101" pitchFamily="49" charset="-122"/>
              </a:rPr>
              <a:t>——</a:t>
            </a:r>
            <a:r>
              <a:rPr lang="en-US" altLang="zh-CN" sz="2800" dirty="0"/>
              <a:t>Assertion</a:t>
            </a:r>
            <a:r>
              <a:rPr lang="zh-CN" altLang="en-US" sz="2800" dirty="0"/>
              <a:t>语句</a:t>
            </a:r>
            <a:endParaRPr lang="zh-CN" altLang="en-US" sz="2800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95C38D6-49D1-45EC-AF3B-1C688AAB53B6}"/>
              </a:ext>
            </a:extLst>
          </p:cNvPr>
          <p:cNvSpPr txBox="1"/>
          <p:nvPr/>
        </p:nvSpPr>
        <p:spPr>
          <a:xfrm>
            <a:off x="421913" y="1607939"/>
            <a:ext cx="9207049" cy="2057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2000" dirty="0"/>
              <a:t>常用</a:t>
            </a:r>
            <a:r>
              <a:rPr lang="en-US" altLang="zh-CN" sz="2000" dirty="0"/>
              <a:t>Assertion</a:t>
            </a:r>
            <a:r>
              <a:rPr lang="zh-CN" altLang="en-US" sz="2000" dirty="0"/>
              <a:t>语句类型如下；</a:t>
            </a:r>
            <a:endParaRPr lang="en-US" altLang="zh-CN" sz="20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z="2000" dirty="0"/>
              <a:t>Fatal</a:t>
            </a:r>
            <a:r>
              <a:rPr lang="zh-CN" altLang="en-US" sz="2000" dirty="0"/>
              <a:t>类型的</a:t>
            </a:r>
            <a:r>
              <a:rPr lang="en-US" altLang="zh-CN" sz="2000" dirty="0"/>
              <a:t>assertion</a:t>
            </a:r>
            <a:r>
              <a:rPr lang="zh-CN" altLang="en-US" sz="2000" dirty="0"/>
              <a:t>将导致所在测试用例测试终止；</a:t>
            </a:r>
            <a:endParaRPr lang="en-US" altLang="zh-CN" sz="20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z="2000" dirty="0"/>
              <a:t>Nonfatal</a:t>
            </a:r>
            <a:r>
              <a:rPr lang="zh-CN" altLang="en-US" sz="2000" dirty="0"/>
              <a:t>可以继续运行测试用例后续代码。</a:t>
            </a:r>
            <a:endParaRPr lang="en-US" altLang="zh-CN" sz="20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zh-CN" sz="28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357B9DB-3059-4078-9911-13E46AAEA4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425" y="3619500"/>
            <a:ext cx="882015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7596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2731</TotalTime>
  <Words>2553</Words>
  <Application>Microsoft Office PowerPoint</Application>
  <PresentationFormat>宽屏</PresentationFormat>
  <Paragraphs>304</Paragraphs>
  <Slides>76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76</vt:i4>
      </vt:variant>
    </vt:vector>
  </HeadingPairs>
  <TitlesOfParts>
    <vt:vector size="89" baseType="lpstr">
      <vt:lpstr>Arial Unicode MS</vt:lpstr>
      <vt:lpstr>等线</vt:lpstr>
      <vt:lpstr>等线 Light</vt:lpstr>
      <vt:lpstr>仿宋</vt:lpstr>
      <vt:lpstr>华康俪金黑W8(P)</vt:lpstr>
      <vt:lpstr>Microsoft YaHei</vt:lpstr>
      <vt:lpstr>Microsoft YaHei</vt:lpstr>
      <vt:lpstr>Arial</vt:lpstr>
      <vt:lpstr>Arial Black</vt:lpstr>
      <vt:lpstr>Impact</vt:lpstr>
      <vt:lpstr>Verdana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陶 思敏</dc:creator>
  <cp:lastModifiedBy>陶 思敏</cp:lastModifiedBy>
  <cp:revision>472</cp:revision>
  <dcterms:created xsi:type="dcterms:W3CDTF">2020-09-03T02:18:43Z</dcterms:created>
  <dcterms:modified xsi:type="dcterms:W3CDTF">2023-01-17T06:53:29Z</dcterms:modified>
</cp:coreProperties>
</file>